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sldIdLst>
    <p:sldId id="257" r:id="rId5"/>
    <p:sldId id="258" r:id="rId6"/>
    <p:sldId id="263" r:id="rId7"/>
    <p:sldId id="261" r:id="rId8"/>
    <p:sldId id="292" r:id="rId9"/>
    <p:sldId id="1038" r:id="rId10"/>
    <p:sldId id="270" r:id="rId11"/>
    <p:sldId id="433" r:id="rId12"/>
    <p:sldId id="1527" r:id="rId13"/>
    <p:sldId id="910" r:id="rId14"/>
    <p:sldId id="913" r:id="rId15"/>
    <p:sldId id="912" r:id="rId16"/>
    <p:sldId id="914" r:id="rId17"/>
    <p:sldId id="915" r:id="rId18"/>
    <p:sldId id="1530" r:id="rId19"/>
    <p:sldId id="747" r:id="rId20"/>
    <p:sldId id="916" r:id="rId21"/>
    <p:sldId id="1531" r:id="rId22"/>
    <p:sldId id="1529" r:id="rId23"/>
    <p:sldId id="295" r:id="rId24"/>
    <p:sldId id="291" r:id="rId25"/>
    <p:sldId id="1030" r:id="rId26"/>
    <p:sldId id="1031" r:id="rId27"/>
    <p:sldId id="1032" r:id="rId28"/>
    <p:sldId id="1034" r:id="rId29"/>
    <p:sldId id="1040" r:id="rId30"/>
    <p:sldId id="262" r:id="rId31"/>
    <p:sldId id="1547" r:id="rId32"/>
    <p:sldId id="298" r:id="rId33"/>
    <p:sldId id="909" r:id="rId34"/>
    <p:sldId id="919" r:id="rId35"/>
    <p:sldId id="1041" r:id="rId36"/>
    <p:sldId id="902" r:id="rId37"/>
    <p:sldId id="920" r:id="rId38"/>
    <p:sldId id="1039" r:id="rId39"/>
    <p:sldId id="1526" r:id="rId40"/>
    <p:sldId id="27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FE7C01-34D3-03C0-C102-7FA483569397}" name="Hutchison, Casey O" initials="HO" userId="S::casey.o.hutchison@hud.gov::be56a5c5-7850-428a-a77c-fd4f9fd91017" providerId="AD"/>
  <p188:author id="{120DA728-1DFA-F247-D708-5409E712F214}" name="Lavy, William A" initials="LWA" userId="S::William.A.Lavy@hud.gov::d9071cbf-edee-4c93-9b81-dacf20f69948" providerId="AD"/>
  <p188:author id="{75F04784-39B3-E774-BB20-40EC0352F278}" name="Hutchison, Casey O" initials="HCO" userId="S::Casey.O.Hutchison@hud.gov::be56a5c5-7850-428a-a77c-fd4f9fd91017" providerId="AD"/>
  <p188:author id="{984478C8-F602-C6B5-9C2E-322A7198266C}" name="Molseed, Sarah L" initials="MSL" userId="S::Sarah.L.Molseed@HUD.GOV::7cec022d-c642-41b8-807f-b9d738464e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E0A12-EFFF-4802-938E-ABA6CFF285BD}" v="6" dt="2022-11-04T19:31:03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y, William A" userId="d9071cbf-edee-4c93-9b81-dacf20f69948" providerId="ADAL" clId="{98DE0A12-EFFF-4802-938E-ABA6CFF285BD}"/>
    <pc:docChg chg="undo custSel addSld delSld modSld sldOrd">
      <pc:chgData name="Lavy, William A" userId="d9071cbf-edee-4c93-9b81-dacf20f69948" providerId="ADAL" clId="{98DE0A12-EFFF-4802-938E-ABA6CFF285BD}" dt="2022-11-04T19:31:03.282" v="156"/>
      <pc:docMkLst>
        <pc:docMk/>
      </pc:docMkLst>
      <pc:sldChg chg="addSp delSp modSp mod">
        <pc:chgData name="Lavy, William A" userId="d9071cbf-edee-4c93-9b81-dacf20f69948" providerId="ADAL" clId="{98DE0A12-EFFF-4802-938E-ABA6CFF285BD}" dt="2022-11-04T18:52:28.706" v="1" actId="478"/>
        <pc:sldMkLst>
          <pc:docMk/>
          <pc:sldMk cId="1836617203" sldId="257"/>
        </pc:sldMkLst>
        <pc:spChg chg="add del mod">
          <ac:chgData name="Lavy, William A" userId="d9071cbf-edee-4c93-9b81-dacf20f69948" providerId="ADAL" clId="{98DE0A12-EFFF-4802-938E-ABA6CFF285BD}" dt="2022-11-04T18:52:28.706" v="1" actId="478"/>
          <ac:spMkLst>
            <pc:docMk/>
            <pc:sldMk cId="1836617203" sldId="257"/>
            <ac:spMk id="3" creationId="{11D7BA76-A566-7276-8FA2-31B83A45F104}"/>
          </ac:spMkLst>
        </pc:spChg>
        <pc:spChg chg="del">
          <ac:chgData name="Lavy, William A" userId="d9071cbf-edee-4c93-9b81-dacf20f69948" providerId="ADAL" clId="{98DE0A12-EFFF-4802-938E-ABA6CFF285BD}" dt="2022-11-04T18:52:22.968" v="0" actId="478"/>
          <ac:spMkLst>
            <pc:docMk/>
            <pc:sldMk cId="1836617203" sldId="257"/>
            <ac:spMk id="4" creationId="{0448A6B6-0566-4335-9CB5-F262427353D7}"/>
          </ac:spMkLst>
        </pc:spChg>
      </pc:sldChg>
      <pc:sldChg chg="ord">
        <pc:chgData name="Lavy, William A" userId="d9071cbf-edee-4c93-9b81-dacf20f69948" providerId="ADAL" clId="{98DE0A12-EFFF-4802-938E-ABA6CFF285BD}" dt="2022-11-04T19:30:17.377" v="153"/>
        <pc:sldMkLst>
          <pc:docMk/>
          <pc:sldMk cId="47778196" sldId="262"/>
        </pc:sldMkLst>
      </pc:sldChg>
      <pc:sldChg chg="del">
        <pc:chgData name="Lavy, William A" userId="d9071cbf-edee-4c93-9b81-dacf20f69948" providerId="ADAL" clId="{98DE0A12-EFFF-4802-938E-ABA6CFF285BD}" dt="2022-11-04T19:28:03.732" v="130" actId="2696"/>
        <pc:sldMkLst>
          <pc:docMk/>
          <pc:sldMk cId="3391134996" sldId="277"/>
        </pc:sldMkLst>
      </pc:sldChg>
      <pc:sldChg chg="add del">
        <pc:chgData name="Lavy, William A" userId="d9071cbf-edee-4c93-9b81-dacf20f69948" providerId="ADAL" clId="{98DE0A12-EFFF-4802-938E-ABA6CFF285BD}" dt="2022-11-04T19:29:22.250" v="150" actId="47"/>
        <pc:sldMkLst>
          <pc:docMk/>
          <pc:sldMk cId="3910199382" sldId="277"/>
        </pc:sldMkLst>
      </pc:sldChg>
      <pc:sldChg chg="modSp mod">
        <pc:chgData name="Lavy, William A" userId="d9071cbf-edee-4c93-9b81-dacf20f69948" providerId="ADAL" clId="{98DE0A12-EFFF-4802-938E-ABA6CFF285BD}" dt="2022-11-04T19:26:41.026" v="121" actId="20577"/>
        <pc:sldMkLst>
          <pc:docMk/>
          <pc:sldMk cId="639658176" sldId="747"/>
        </pc:sldMkLst>
        <pc:spChg chg="mod">
          <ac:chgData name="Lavy, William A" userId="d9071cbf-edee-4c93-9b81-dacf20f69948" providerId="ADAL" clId="{98DE0A12-EFFF-4802-938E-ABA6CFF285BD}" dt="2022-11-04T19:26:41.026" v="121" actId="20577"/>
          <ac:spMkLst>
            <pc:docMk/>
            <pc:sldMk cId="639658176" sldId="747"/>
            <ac:spMk id="6" creationId="{A962E9B2-D79E-928A-E6A6-8BA8669E5110}"/>
          </ac:spMkLst>
        </pc:spChg>
      </pc:sldChg>
      <pc:sldChg chg="delCm">
        <pc:chgData name="Lavy, William A" userId="d9071cbf-edee-4c93-9b81-dacf20f69948" providerId="ADAL" clId="{98DE0A12-EFFF-4802-938E-ABA6CFF285BD}" dt="2022-11-04T19:19:28.079" v="3"/>
        <pc:sldMkLst>
          <pc:docMk/>
          <pc:sldMk cId="2381324049" sldId="910"/>
        </pc:sldMkLst>
      </pc:sldChg>
      <pc:sldChg chg="modSp mod">
        <pc:chgData name="Lavy, William A" userId="d9071cbf-edee-4c93-9b81-dacf20f69948" providerId="ADAL" clId="{98DE0A12-EFFF-4802-938E-ABA6CFF285BD}" dt="2022-11-04T19:19:56.845" v="29" actId="20577"/>
        <pc:sldMkLst>
          <pc:docMk/>
          <pc:sldMk cId="3878851669" sldId="913"/>
        </pc:sldMkLst>
        <pc:spChg chg="mod">
          <ac:chgData name="Lavy, William A" userId="d9071cbf-edee-4c93-9b81-dacf20f69948" providerId="ADAL" clId="{98DE0A12-EFFF-4802-938E-ABA6CFF285BD}" dt="2022-11-04T19:19:56.845" v="29" actId="20577"/>
          <ac:spMkLst>
            <pc:docMk/>
            <pc:sldMk cId="3878851669" sldId="913"/>
            <ac:spMk id="9" creationId="{280A803D-6D38-6E18-51F6-BE6BFCF808FD}"/>
          </ac:spMkLst>
        </pc:spChg>
      </pc:sldChg>
      <pc:sldChg chg="add">
        <pc:chgData name="Lavy, William A" userId="d9071cbf-edee-4c93-9b81-dacf20f69948" providerId="ADAL" clId="{98DE0A12-EFFF-4802-938E-ABA6CFF285BD}" dt="2022-11-04T19:28:07.508" v="131"/>
        <pc:sldMkLst>
          <pc:docMk/>
          <pc:sldMk cId="1143561359" sldId="1030"/>
        </pc:sldMkLst>
      </pc:sldChg>
      <pc:sldChg chg="del">
        <pc:chgData name="Lavy, William A" userId="d9071cbf-edee-4c93-9b81-dacf20f69948" providerId="ADAL" clId="{98DE0A12-EFFF-4802-938E-ABA6CFF285BD}" dt="2022-11-04T19:28:03.732" v="130" actId="2696"/>
        <pc:sldMkLst>
          <pc:docMk/>
          <pc:sldMk cId="2167064234" sldId="1030"/>
        </pc:sldMkLst>
      </pc:sldChg>
      <pc:sldChg chg="del">
        <pc:chgData name="Lavy, William A" userId="d9071cbf-edee-4c93-9b81-dacf20f69948" providerId="ADAL" clId="{98DE0A12-EFFF-4802-938E-ABA6CFF285BD}" dt="2022-11-04T19:28:03.732" v="130" actId="2696"/>
        <pc:sldMkLst>
          <pc:docMk/>
          <pc:sldMk cId="85267387" sldId="1031"/>
        </pc:sldMkLst>
      </pc:sldChg>
      <pc:sldChg chg="modSp add mod">
        <pc:chgData name="Lavy, William A" userId="d9071cbf-edee-4c93-9b81-dacf20f69948" providerId="ADAL" clId="{98DE0A12-EFFF-4802-938E-ABA6CFF285BD}" dt="2022-11-04T19:28:35.786" v="149" actId="20577"/>
        <pc:sldMkLst>
          <pc:docMk/>
          <pc:sldMk cId="165862984" sldId="1031"/>
        </pc:sldMkLst>
        <pc:spChg chg="mod">
          <ac:chgData name="Lavy, William A" userId="d9071cbf-edee-4c93-9b81-dacf20f69948" providerId="ADAL" clId="{98DE0A12-EFFF-4802-938E-ABA6CFF285BD}" dt="2022-11-04T19:28:35.786" v="149" actId="20577"/>
          <ac:spMkLst>
            <pc:docMk/>
            <pc:sldMk cId="165862984" sldId="1031"/>
            <ac:spMk id="5" creationId="{95951DDB-0CC6-AD68-CA73-EE4403ABAB27}"/>
          </ac:spMkLst>
        </pc:spChg>
      </pc:sldChg>
      <pc:sldChg chg="del">
        <pc:chgData name="Lavy, William A" userId="d9071cbf-edee-4c93-9b81-dacf20f69948" providerId="ADAL" clId="{98DE0A12-EFFF-4802-938E-ABA6CFF285BD}" dt="2022-11-04T19:28:03.732" v="130" actId="2696"/>
        <pc:sldMkLst>
          <pc:docMk/>
          <pc:sldMk cId="358983524" sldId="1032"/>
        </pc:sldMkLst>
      </pc:sldChg>
      <pc:sldChg chg="add">
        <pc:chgData name="Lavy, William A" userId="d9071cbf-edee-4c93-9b81-dacf20f69948" providerId="ADAL" clId="{98DE0A12-EFFF-4802-938E-ABA6CFF285BD}" dt="2022-11-04T19:28:07.508" v="131"/>
        <pc:sldMkLst>
          <pc:docMk/>
          <pc:sldMk cId="4188695845" sldId="1032"/>
        </pc:sldMkLst>
      </pc:sldChg>
      <pc:sldChg chg="del">
        <pc:chgData name="Lavy, William A" userId="d9071cbf-edee-4c93-9b81-dacf20f69948" providerId="ADAL" clId="{98DE0A12-EFFF-4802-938E-ABA6CFF285BD}" dt="2022-11-04T19:28:03.732" v="130" actId="2696"/>
        <pc:sldMkLst>
          <pc:docMk/>
          <pc:sldMk cId="8989580" sldId="1034"/>
        </pc:sldMkLst>
      </pc:sldChg>
      <pc:sldChg chg="add">
        <pc:chgData name="Lavy, William A" userId="d9071cbf-edee-4c93-9b81-dacf20f69948" providerId="ADAL" clId="{98DE0A12-EFFF-4802-938E-ABA6CFF285BD}" dt="2022-11-04T19:28:07.508" v="131"/>
        <pc:sldMkLst>
          <pc:docMk/>
          <pc:sldMk cId="3731351154" sldId="1034"/>
        </pc:sldMkLst>
      </pc:sldChg>
      <pc:sldChg chg="del">
        <pc:chgData name="Lavy, William A" userId="d9071cbf-edee-4c93-9b81-dacf20f69948" providerId="ADAL" clId="{98DE0A12-EFFF-4802-938E-ABA6CFF285BD}" dt="2022-11-04T19:30:08.356" v="151" actId="47"/>
        <pc:sldMkLst>
          <pc:docMk/>
          <pc:sldMk cId="3773633312" sldId="1037"/>
        </pc:sldMkLst>
      </pc:sldChg>
      <pc:sldChg chg="add">
        <pc:chgData name="Lavy, William A" userId="d9071cbf-edee-4c93-9b81-dacf20f69948" providerId="ADAL" clId="{98DE0A12-EFFF-4802-938E-ABA6CFF285BD}" dt="2022-11-04T19:30:30.800" v="155"/>
        <pc:sldMkLst>
          <pc:docMk/>
          <pc:sldMk cId="3458723524" sldId="1040"/>
        </pc:sldMkLst>
      </pc:sldChg>
      <pc:sldChg chg="del">
        <pc:chgData name="Lavy, William A" userId="d9071cbf-edee-4c93-9b81-dacf20f69948" providerId="ADAL" clId="{98DE0A12-EFFF-4802-938E-ABA6CFF285BD}" dt="2022-11-04T19:30:27.093" v="154" actId="2696"/>
        <pc:sldMkLst>
          <pc:docMk/>
          <pc:sldMk cId="3923415812" sldId="1040"/>
        </pc:sldMkLst>
      </pc:sldChg>
      <pc:sldChg chg="modSp mod">
        <pc:chgData name="Lavy, William A" userId="d9071cbf-edee-4c93-9b81-dacf20f69948" providerId="ADAL" clId="{98DE0A12-EFFF-4802-938E-ABA6CFF285BD}" dt="2022-11-04T19:21:13.378" v="91" actId="108"/>
        <pc:sldMkLst>
          <pc:docMk/>
          <pc:sldMk cId="542300423" sldId="1527"/>
        </pc:sldMkLst>
        <pc:spChg chg="mod">
          <ac:chgData name="Lavy, William A" userId="d9071cbf-edee-4c93-9b81-dacf20f69948" providerId="ADAL" clId="{98DE0A12-EFFF-4802-938E-ABA6CFF285BD}" dt="2022-11-04T19:21:13.378" v="91" actId="108"/>
          <ac:spMkLst>
            <pc:docMk/>
            <pc:sldMk cId="542300423" sldId="1527"/>
            <ac:spMk id="5" creationId="{95951DDB-0CC6-AD68-CA73-EE4403ABAB27}"/>
          </ac:spMkLst>
        </pc:spChg>
      </pc:sldChg>
      <pc:sldChg chg="delCm">
        <pc:chgData name="Lavy, William A" userId="d9071cbf-edee-4c93-9b81-dacf20f69948" providerId="ADAL" clId="{98DE0A12-EFFF-4802-938E-ABA6CFF285BD}" dt="2022-11-04T19:21:50.910" v="92"/>
        <pc:sldMkLst>
          <pc:docMk/>
          <pc:sldMk cId="2760773997" sldId="1530"/>
        </pc:sldMkLst>
      </pc:sldChg>
      <pc:sldChg chg="addSp delSp modSp add mod">
        <pc:chgData name="Lavy, William A" userId="d9071cbf-edee-4c93-9b81-dacf20f69948" providerId="ADAL" clId="{98DE0A12-EFFF-4802-938E-ABA6CFF285BD}" dt="2022-11-04T19:27:32.597" v="129" actId="478"/>
        <pc:sldMkLst>
          <pc:docMk/>
          <pc:sldMk cId="3638522813" sldId="1531"/>
        </pc:sldMkLst>
        <pc:spChg chg="mod">
          <ac:chgData name="Lavy, William A" userId="d9071cbf-edee-4c93-9b81-dacf20f69948" providerId="ADAL" clId="{98DE0A12-EFFF-4802-938E-ABA6CFF285BD}" dt="2022-11-04T19:27:31.926" v="127" actId="1076"/>
          <ac:spMkLst>
            <pc:docMk/>
            <pc:sldMk cId="3638522813" sldId="1531"/>
            <ac:spMk id="14" creationId="{194F8976-831C-5D99-FDB5-960F09F3CA15}"/>
          </ac:spMkLst>
        </pc:spChg>
        <pc:graphicFrameChg chg="add del mod">
          <ac:chgData name="Lavy, William A" userId="d9071cbf-edee-4c93-9b81-dacf20f69948" providerId="ADAL" clId="{98DE0A12-EFFF-4802-938E-ABA6CFF285BD}" dt="2022-11-04T19:27:32.363" v="128"/>
          <ac:graphicFrameMkLst>
            <pc:docMk/>
            <pc:sldMk cId="3638522813" sldId="1531"/>
            <ac:graphicFrameMk id="4" creationId="{B82E5797-C60E-81CE-D59A-F16C1781E180}"/>
          </ac:graphicFrameMkLst>
        </pc:graphicFrameChg>
        <pc:graphicFrameChg chg="add del">
          <ac:chgData name="Lavy, William A" userId="d9071cbf-edee-4c93-9b81-dacf20f69948" providerId="ADAL" clId="{98DE0A12-EFFF-4802-938E-ABA6CFF285BD}" dt="2022-11-04T19:27:32.597" v="129" actId="478"/>
          <ac:graphicFrameMkLst>
            <pc:docMk/>
            <pc:sldMk cId="3638522813" sldId="1531"/>
            <ac:graphicFrameMk id="5" creationId="{318E2954-F66F-3875-09EC-E1A448A0D176}"/>
          </ac:graphicFrameMkLst>
        </pc:graphicFrameChg>
      </pc:sldChg>
      <pc:sldChg chg="add">
        <pc:chgData name="Lavy, William A" userId="d9071cbf-edee-4c93-9b81-dacf20f69948" providerId="ADAL" clId="{98DE0A12-EFFF-4802-938E-ABA6CFF285BD}" dt="2022-11-04T19:31:03.282" v="156"/>
        <pc:sldMkLst>
          <pc:docMk/>
          <pc:sldMk cId="3083388213" sldId="154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ll\AppData\Local\Packages\Microsoft.Office.Desktop_8wekyb3d8bbwe\AC\INetCache\Content.Outlook\E13IV58L\SPARK%20Tool_Natio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tx1"/>
                </a:solidFill>
              </a:rPr>
              <a:t>Annual Project Revenue Before</a:t>
            </a:r>
            <a:r>
              <a:rPr lang="en-US" sz="2800" b="1" baseline="0">
                <a:solidFill>
                  <a:schemeClr val="tx1"/>
                </a:solidFill>
              </a:rPr>
              <a:t> and After Conversion (RAD)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'PH Grant Funding History'!$D$10</c:f>
              <c:strCache>
                <c:ptCount val="1"/>
                <c:pt idx="0">
                  <c:v>Operating Fund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'PH Grant Funding History'!$C$11:$C$35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  <c:extLst/>
            </c:numRef>
          </c:cat>
          <c:val>
            <c:numRef>
              <c:f>'PH Grant Funding History'!$D$11:$D$29</c:f>
              <c:numCache>
                <c:formatCode>_("$"* #,##0_);_("$"* \(#,##0\);_("$"* "-"??_);_(@_)</c:formatCode>
                <c:ptCount val="8"/>
                <c:pt idx="0">
                  <c:v>20562</c:v>
                </c:pt>
                <c:pt idx="1">
                  <c:v>0</c:v>
                </c:pt>
                <c:pt idx="2">
                  <c:v>21294</c:v>
                </c:pt>
                <c:pt idx="3">
                  <c:v>26898</c:v>
                </c:pt>
                <c:pt idx="4">
                  <c:v>27678</c:v>
                </c:pt>
                <c:pt idx="5">
                  <c:v>24195</c:v>
                </c:pt>
                <c:pt idx="6">
                  <c:v>18178</c:v>
                </c:pt>
                <c:pt idx="7">
                  <c:v>20492.640960000001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94C-4DA7-852D-24E17541F7A8}"/>
            </c:ext>
          </c:extLst>
        </c:ser>
        <c:ser>
          <c:idx val="2"/>
          <c:order val="2"/>
          <c:tx>
            <c:strRef>
              <c:f>'PH Grant Funding History'!$E$10</c:f>
              <c:strCache>
                <c:ptCount val="1"/>
                <c:pt idx="0">
                  <c:v>Capital Fund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'PH Grant Funding History'!$C$11:$C$35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  <c:extLst/>
            </c:numRef>
          </c:cat>
          <c:val>
            <c:numRef>
              <c:f>'PH Grant Funding History'!$E$11:$E$29</c:f>
              <c:numCache>
                <c:formatCode>_("$"* #,##0_);_("$"* \(#,##0\);_("$"* "-"??_);_(@_)</c:formatCode>
                <c:ptCount val="8"/>
                <c:pt idx="0">
                  <c:v>18836</c:v>
                </c:pt>
                <c:pt idx="1">
                  <c:v>17352</c:v>
                </c:pt>
                <c:pt idx="2">
                  <c:v>16734</c:v>
                </c:pt>
                <c:pt idx="3">
                  <c:v>17421</c:v>
                </c:pt>
                <c:pt idx="4">
                  <c:v>17584</c:v>
                </c:pt>
                <c:pt idx="5">
                  <c:v>18635</c:v>
                </c:pt>
                <c:pt idx="6">
                  <c:v>19806</c:v>
                </c:pt>
                <c:pt idx="7">
                  <c:v>30861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94C-4DA7-852D-24E17541F7A8}"/>
            </c:ext>
          </c:extLst>
        </c:ser>
        <c:ser>
          <c:idx val="3"/>
          <c:order val="3"/>
          <c:tx>
            <c:strRef>
              <c:f>'PH Grant Funding History'!$F$10</c:f>
              <c:strCache>
                <c:ptCount val="1"/>
                <c:pt idx="0">
                  <c:v>Tenant Rents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'PH Grant Funding History'!$C$11:$C$35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  <c:extLst/>
            </c:numRef>
          </c:cat>
          <c:val>
            <c:numRef>
              <c:f>'PH Grant Funding History'!$F$11:$F$29</c:f>
              <c:numCache>
                <c:formatCode>_("$"* #,##0_);_("$"* \(#,##0\);_("$"* "-"??_);_(@_)</c:formatCode>
                <c:ptCount val="8"/>
                <c:pt idx="0">
                  <c:v>55802</c:v>
                </c:pt>
                <c:pt idx="1">
                  <c:v>53191</c:v>
                </c:pt>
                <c:pt idx="2">
                  <c:v>54348</c:v>
                </c:pt>
                <c:pt idx="3">
                  <c:v>58989</c:v>
                </c:pt>
                <c:pt idx="4">
                  <c:v>63652</c:v>
                </c:pt>
                <c:pt idx="5">
                  <c:v>64999</c:v>
                </c:pt>
                <c:pt idx="6">
                  <c:v>66918</c:v>
                </c:pt>
                <c:pt idx="7">
                  <c:v>70152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94C-4DA7-852D-24E17541F7A8}"/>
            </c:ext>
          </c:extLst>
        </c:ser>
        <c:ser>
          <c:idx val="4"/>
          <c:order val="4"/>
          <c:tx>
            <c:strRef>
              <c:f>'PH Grant Funding History'!$G$10</c:f>
              <c:strCache>
                <c:ptCount val="1"/>
                <c:pt idx="0">
                  <c:v>Estimated RAD Rents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'PH Grant Funding History'!$C$11:$C$35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  <c:extLst/>
            </c:numRef>
          </c:cat>
          <c:val>
            <c:numRef>
              <c:f>'PH Grant Funding History'!$G$11:$G$35</c:f>
              <c:numCache>
                <c:formatCode>General</c:formatCode>
                <c:ptCount val="14"/>
                <c:pt idx="8" formatCode="_(&quot;$&quot;* #,##0_);_(&quot;$&quot;* \(#,##0\);_(&quot;$&quot;* &quot;-&quot;??_);_(@_)">
                  <c:v>124664.78762496005</c:v>
                </c:pt>
                <c:pt idx="9" formatCode="_(&quot;$&quot;* #,##0_);_(&quot;$&quot;* \(#,##0\);_(&quot;$&quot;* &quot;-&quot;??_);_(@_)">
                  <c:v>127906.07210320902</c:v>
                </c:pt>
                <c:pt idx="10" formatCode="_(&quot;$&quot;* #,##0_);_(&quot;$&quot;* \(#,##0\);_(&quot;$&quot;* &quot;-&quot;??_);_(@_)">
                  <c:v>131231.62997789247</c:v>
                </c:pt>
                <c:pt idx="11" formatCode="_(&quot;$&quot;* #,##0_);_(&quot;$&quot;* \(#,##0\);_(&quot;$&quot;* &quot;-&quot;??_);_(@_)">
                  <c:v>134643.65235731768</c:v>
                </c:pt>
                <c:pt idx="12" formatCode="_(&quot;$&quot;* #,##0_);_(&quot;$&quot;* \(#,##0\);_(&quot;$&quot;* &quot;-&quot;??_);_(@_)">
                  <c:v>138144.38731860794</c:v>
                </c:pt>
                <c:pt idx="13" formatCode="_(&quot;$&quot;* #,##0_);_(&quot;$&quot;* \(#,##0\);_(&quot;$&quot;* &quot;-&quot;??_);_(@_)">
                  <c:v>141736.14138889176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94C-4DA7-852D-24E17541F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0252792"/>
        <c:axId val="13302531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'PH Grant Funding History'!$C$10</c15:sqref>
                        </c15:formulaRef>
                      </c:ext>
                    </c:extLst>
                    <c:strCache>
                      <c:ptCount val="1"/>
                      <c:pt idx="0">
                        <c:v>Grant 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'PH Grant Funding History'!$C$11:$C$35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  <c:pt idx="13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'PH Grant Funding History'!$C$11:$C$29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294C-4DA7-852D-24E17541F7A8}"/>
                  </c:ext>
                </c:extLst>
              </c15:ser>
            </c15:filteredBarSeries>
          </c:ext>
        </c:extLst>
      </c:barChart>
      <c:catAx>
        <c:axId val="133025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253120"/>
        <c:crosses val="autoZero"/>
        <c:auto val="1"/>
        <c:lblAlgn val="ctr"/>
        <c:lblOffset val="100"/>
        <c:noMultiLvlLbl val="0"/>
      </c:catAx>
      <c:valAx>
        <c:axId val="133025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252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9BEB6-5F62-4D59-B1DC-0039772263A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F523AC6-6374-422E-AE35-D0C9E778989C}">
      <dgm:prSet/>
      <dgm:spPr/>
      <dgm:t>
        <a:bodyPr/>
        <a:lstStyle/>
        <a:p>
          <a:r>
            <a:rPr lang="en-US"/>
            <a:t>Address backlog of capital needs to create better living conditions for residents</a:t>
          </a:r>
        </a:p>
      </dgm:t>
    </dgm:pt>
    <dgm:pt modelId="{DE5DC94E-FE46-448B-BB1C-B2ABF9F00C60}" type="parTrans" cxnId="{9D889528-89FD-48EB-9EB7-15B7EF65B7D1}">
      <dgm:prSet/>
      <dgm:spPr/>
      <dgm:t>
        <a:bodyPr/>
        <a:lstStyle/>
        <a:p>
          <a:endParaRPr lang="en-US"/>
        </a:p>
      </dgm:t>
    </dgm:pt>
    <dgm:pt modelId="{22BAE3C0-1B12-49E6-B746-A375FB714C25}" type="sibTrans" cxnId="{9D889528-89FD-48EB-9EB7-15B7EF65B7D1}">
      <dgm:prSet/>
      <dgm:spPr/>
      <dgm:t>
        <a:bodyPr/>
        <a:lstStyle/>
        <a:p>
          <a:endParaRPr lang="en-US"/>
        </a:p>
      </dgm:t>
    </dgm:pt>
    <dgm:pt modelId="{78A4678A-1022-4040-BB43-3D0B1C500A6C}">
      <dgm:prSet/>
      <dgm:spPr/>
      <dgm:t>
        <a:bodyPr/>
        <a:lstStyle/>
        <a:p>
          <a:r>
            <a:rPr lang="en-US"/>
            <a:t>Access debt and equity to finance improvements</a:t>
          </a:r>
        </a:p>
      </dgm:t>
    </dgm:pt>
    <dgm:pt modelId="{CEA7E7DD-7CAF-4757-B38B-7AB2A52E850A}" type="parTrans" cxnId="{C8819F14-BF86-4307-9F76-6ACF0D09E0EF}">
      <dgm:prSet/>
      <dgm:spPr/>
      <dgm:t>
        <a:bodyPr/>
        <a:lstStyle/>
        <a:p>
          <a:endParaRPr lang="en-US"/>
        </a:p>
      </dgm:t>
    </dgm:pt>
    <dgm:pt modelId="{B2CDCCE5-C4F7-4F27-B33A-6C5E2AE1242A}" type="sibTrans" cxnId="{C8819F14-BF86-4307-9F76-6ACF0D09E0EF}">
      <dgm:prSet/>
      <dgm:spPr/>
      <dgm:t>
        <a:bodyPr/>
        <a:lstStyle/>
        <a:p>
          <a:endParaRPr lang="en-US"/>
        </a:p>
      </dgm:t>
    </dgm:pt>
    <dgm:pt modelId="{A58B9A04-3316-4B0A-810A-5BA229C7092C}">
      <dgm:prSet/>
      <dgm:spPr/>
      <dgm:t>
        <a:bodyPr/>
        <a:lstStyle/>
        <a:p>
          <a:r>
            <a:rPr lang="en-US"/>
            <a:t>Preserve affordable housing for the long term</a:t>
          </a:r>
        </a:p>
      </dgm:t>
    </dgm:pt>
    <dgm:pt modelId="{7C23C8A5-D3C8-4605-9B72-A0971A167EC6}" type="parTrans" cxnId="{014A24FE-645B-4324-A2AE-777820BF4F94}">
      <dgm:prSet/>
      <dgm:spPr/>
      <dgm:t>
        <a:bodyPr/>
        <a:lstStyle/>
        <a:p>
          <a:endParaRPr lang="en-US"/>
        </a:p>
      </dgm:t>
    </dgm:pt>
    <dgm:pt modelId="{3EAA12EC-74C9-4AF2-8486-90C2A6E8B932}" type="sibTrans" cxnId="{014A24FE-645B-4324-A2AE-777820BF4F94}">
      <dgm:prSet/>
      <dgm:spPr/>
      <dgm:t>
        <a:bodyPr/>
        <a:lstStyle/>
        <a:p>
          <a:endParaRPr lang="en-US"/>
        </a:p>
      </dgm:t>
    </dgm:pt>
    <dgm:pt modelId="{6C8B7B59-CDE4-4806-96B8-9D723E686EB2}">
      <dgm:prSet/>
      <dgm:spPr/>
      <dgm:t>
        <a:bodyPr/>
        <a:lstStyle/>
        <a:p>
          <a:r>
            <a:rPr lang="en-US"/>
            <a:t>Simplify program administration</a:t>
          </a:r>
        </a:p>
      </dgm:t>
    </dgm:pt>
    <dgm:pt modelId="{EA8B59F9-1D5B-43A6-8897-C8D5E60D902B}" type="parTrans" cxnId="{46086BEB-9758-4A59-9233-4A7B79AFADFB}">
      <dgm:prSet/>
      <dgm:spPr/>
      <dgm:t>
        <a:bodyPr/>
        <a:lstStyle/>
        <a:p>
          <a:endParaRPr lang="en-US"/>
        </a:p>
      </dgm:t>
    </dgm:pt>
    <dgm:pt modelId="{73CE2319-6AA7-46C3-AF30-15822897BBB7}" type="sibTrans" cxnId="{46086BEB-9758-4A59-9233-4A7B79AFADFB}">
      <dgm:prSet/>
      <dgm:spPr/>
      <dgm:t>
        <a:bodyPr/>
        <a:lstStyle/>
        <a:p>
          <a:endParaRPr lang="en-US"/>
        </a:p>
      </dgm:t>
    </dgm:pt>
    <dgm:pt modelId="{21D98A78-FE2C-47A4-96FB-5ADE29E6E94E}">
      <dgm:prSet/>
      <dgm:spPr/>
      <dgm:t>
        <a:bodyPr/>
        <a:lstStyle/>
        <a:p>
          <a:r>
            <a:rPr lang="en-US"/>
            <a:t>Protect resident rights</a:t>
          </a:r>
        </a:p>
      </dgm:t>
    </dgm:pt>
    <dgm:pt modelId="{CCFD99A8-D872-4A80-90A8-A8A7EC00E879}" type="parTrans" cxnId="{AB6EC787-2835-428C-BBE3-DBA7E98B8987}">
      <dgm:prSet/>
      <dgm:spPr/>
      <dgm:t>
        <a:bodyPr/>
        <a:lstStyle/>
        <a:p>
          <a:endParaRPr lang="en-US"/>
        </a:p>
      </dgm:t>
    </dgm:pt>
    <dgm:pt modelId="{AA121442-25F3-45E3-BFF6-BF58643160C1}" type="sibTrans" cxnId="{AB6EC787-2835-428C-BBE3-DBA7E98B8987}">
      <dgm:prSet/>
      <dgm:spPr/>
      <dgm:t>
        <a:bodyPr/>
        <a:lstStyle/>
        <a:p>
          <a:endParaRPr lang="en-US"/>
        </a:p>
      </dgm:t>
    </dgm:pt>
    <dgm:pt modelId="{D84789E5-6A14-4335-8A6C-E4D93F53A7DD}" type="pres">
      <dgm:prSet presAssocID="{AE49BEB6-5F62-4D59-B1DC-0039772263A5}" presName="root" presStyleCnt="0">
        <dgm:presLayoutVars>
          <dgm:dir/>
          <dgm:resizeHandles val="exact"/>
        </dgm:presLayoutVars>
      </dgm:prSet>
      <dgm:spPr/>
    </dgm:pt>
    <dgm:pt modelId="{AED75E45-428F-402C-A4AD-D666D2FAB0F9}" type="pres">
      <dgm:prSet presAssocID="{4F523AC6-6374-422E-AE35-D0C9E778989C}" presName="compNode" presStyleCnt="0"/>
      <dgm:spPr/>
    </dgm:pt>
    <dgm:pt modelId="{2F20F3C6-0A44-4CEC-B417-1A6178D82041}" type="pres">
      <dgm:prSet presAssocID="{4F523AC6-6374-422E-AE35-D0C9E778989C}" presName="bgRect" presStyleLbl="bgShp" presStyleIdx="0" presStyleCnt="5"/>
      <dgm:spPr/>
    </dgm:pt>
    <dgm:pt modelId="{C9B10832-A863-4971-8438-B29EF90C6F67}" type="pres">
      <dgm:prSet presAssocID="{4F523AC6-6374-422E-AE35-D0C9E778989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AF74E58-348B-438C-A0B1-7C9001AE11D6}" type="pres">
      <dgm:prSet presAssocID="{4F523AC6-6374-422E-AE35-D0C9E778989C}" presName="spaceRect" presStyleCnt="0"/>
      <dgm:spPr/>
    </dgm:pt>
    <dgm:pt modelId="{0BC52627-9D82-4F34-ABEF-8572E8DDD0A1}" type="pres">
      <dgm:prSet presAssocID="{4F523AC6-6374-422E-AE35-D0C9E778989C}" presName="parTx" presStyleLbl="revTx" presStyleIdx="0" presStyleCnt="5">
        <dgm:presLayoutVars>
          <dgm:chMax val="0"/>
          <dgm:chPref val="0"/>
        </dgm:presLayoutVars>
      </dgm:prSet>
      <dgm:spPr/>
    </dgm:pt>
    <dgm:pt modelId="{79B79E3F-C726-41C8-B77F-EADD53C70FEE}" type="pres">
      <dgm:prSet presAssocID="{22BAE3C0-1B12-49E6-B746-A375FB714C25}" presName="sibTrans" presStyleCnt="0"/>
      <dgm:spPr/>
    </dgm:pt>
    <dgm:pt modelId="{4C9CB64A-1E22-4D63-BB4F-7FD27DCFF63F}" type="pres">
      <dgm:prSet presAssocID="{78A4678A-1022-4040-BB43-3D0B1C500A6C}" presName="compNode" presStyleCnt="0"/>
      <dgm:spPr/>
    </dgm:pt>
    <dgm:pt modelId="{4DDF2B54-A32A-4878-BFB1-07F2F2E8377F}" type="pres">
      <dgm:prSet presAssocID="{78A4678A-1022-4040-BB43-3D0B1C500A6C}" presName="bgRect" presStyleLbl="bgShp" presStyleIdx="1" presStyleCnt="5"/>
      <dgm:spPr/>
    </dgm:pt>
    <dgm:pt modelId="{9CA415E4-6F0D-4613-8DA3-8506BA86C355}" type="pres">
      <dgm:prSet presAssocID="{78A4678A-1022-4040-BB43-3D0B1C500A6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5833332-99A7-4761-A675-CA84A40AFA2B}" type="pres">
      <dgm:prSet presAssocID="{78A4678A-1022-4040-BB43-3D0B1C500A6C}" presName="spaceRect" presStyleCnt="0"/>
      <dgm:spPr/>
    </dgm:pt>
    <dgm:pt modelId="{695D9C8D-8981-41B2-8158-C82C1F768793}" type="pres">
      <dgm:prSet presAssocID="{78A4678A-1022-4040-BB43-3D0B1C500A6C}" presName="parTx" presStyleLbl="revTx" presStyleIdx="1" presStyleCnt="5">
        <dgm:presLayoutVars>
          <dgm:chMax val="0"/>
          <dgm:chPref val="0"/>
        </dgm:presLayoutVars>
      </dgm:prSet>
      <dgm:spPr/>
    </dgm:pt>
    <dgm:pt modelId="{128BCDE9-2D97-4017-AADB-7D0F5E186689}" type="pres">
      <dgm:prSet presAssocID="{B2CDCCE5-C4F7-4F27-B33A-6C5E2AE1242A}" presName="sibTrans" presStyleCnt="0"/>
      <dgm:spPr/>
    </dgm:pt>
    <dgm:pt modelId="{70A425FF-9109-4C69-9057-56B5A5F1CE02}" type="pres">
      <dgm:prSet presAssocID="{A58B9A04-3316-4B0A-810A-5BA229C7092C}" presName="compNode" presStyleCnt="0"/>
      <dgm:spPr/>
    </dgm:pt>
    <dgm:pt modelId="{B1CC62A1-C3A5-45F7-820F-69C656F1391D}" type="pres">
      <dgm:prSet presAssocID="{A58B9A04-3316-4B0A-810A-5BA229C7092C}" presName="bgRect" presStyleLbl="bgShp" presStyleIdx="2" presStyleCnt="5"/>
      <dgm:spPr/>
    </dgm:pt>
    <dgm:pt modelId="{3F59A203-7AC9-4437-AAB4-B8EE765DE8B2}" type="pres">
      <dgm:prSet presAssocID="{A58B9A04-3316-4B0A-810A-5BA229C7092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 75% with solid fill"/>
        </a:ext>
      </dgm:extLst>
    </dgm:pt>
    <dgm:pt modelId="{556735E1-2F8A-4CBF-85D3-3FF3B551A7E8}" type="pres">
      <dgm:prSet presAssocID="{A58B9A04-3316-4B0A-810A-5BA229C7092C}" presName="spaceRect" presStyleCnt="0"/>
      <dgm:spPr/>
    </dgm:pt>
    <dgm:pt modelId="{ABEC1E19-4FEB-4A31-8E81-189B4FA12C81}" type="pres">
      <dgm:prSet presAssocID="{A58B9A04-3316-4B0A-810A-5BA229C7092C}" presName="parTx" presStyleLbl="revTx" presStyleIdx="2" presStyleCnt="5">
        <dgm:presLayoutVars>
          <dgm:chMax val="0"/>
          <dgm:chPref val="0"/>
        </dgm:presLayoutVars>
      </dgm:prSet>
      <dgm:spPr/>
    </dgm:pt>
    <dgm:pt modelId="{F615B199-D9B8-4194-9945-914B71E88DFD}" type="pres">
      <dgm:prSet presAssocID="{3EAA12EC-74C9-4AF2-8486-90C2A6E8B932}" presName="sibTrans" presStyleCnt="0"/>
      <dgm:spPr/>
    </dgm:pt>
    <dgm:pt modelId="{288D5711-1C18-4CD4-A402-8F22650525D5}" type="pres">
      <dgm:prSet presAssocID="{6C8B7B59-CDE4-4806-96B8-9D723E686EB2}" presName="compNode" presStyleCnt="0"/>
      <dgm:spPr/>
    </dgm:pt>
    <dgm:pt modelId="{4AF4B8B6-4977-4C47-A437-2659BD21DB72}" type="pres">
      <dgm:prSet presAssocID="{6C8B7B59-CDE4-4806-96B8-9D723E686EB2}" presName="bgRect" presStyleLbl="bgShp" presStyleIdx="3" presStyleCnt="5"/>
      <dgm:spPr/>
    </dgm:pt>
    <dgm:pt modelId="{CDEB61D1-9C55-4995-A7F7-169D9A940969}" type="pres">
      <dgm:prSet presAssocID="{6C8B7B59-CDE4-4806-96B8-9D723E686EB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B9AFB48-926D-43C4-8B84-3C46CA064394}" type="pres">
      <dgm:prSet presAssocID="{6C8B7B59-CDE4-4806-96B8-9D723E686EB2}" presName="spaceRect" presStyleCnt="0"/>
      <dgm:spPr/>
    </dgm:pt>
    <dgm:pt modelId="{B451AA6D-2F8F-417E-819D-978FE0BC2F96}" type="pres">
      <dgm:prSet presAssocID="{6C8B7B59-CDE4-4806-96B8-9D723E686EB2}" presName="parTx" presStyleLbl="revTx" presStyleIdx="3" presStyleCnt="5">
        <dgm:presLayoutVars>
          <dgm:chMax val="0"/>
          <dgm:chPref val="0"/>
        </dgm:presLayoutVars>
      </dgm:prSet>
      <dgm:spPr/>
    </dgm:pt>
    <dgm:pt modelId="{A3E33AAD-1E54-40E1-A0DA-EB8A737F4B40}" type="pres">
      <dgm:prSet presAssocID="{73CE2319-6AA7-46C3-AF30-15822897BBB7}" presName="sibTrans" presStyleCnt="0"/>
      <dgm:spPr/>
    </dgm:pt>
    <dgm:pt modelId="{B481B226-D1A8-4187-BEF3-0CE71AF7D815}" type="pres">
      <dgm:prSet presAssocID="{21D98A78-FE2C-47A4-96FB-5ADE29E6E94E}" presName="compNode" presStyleCnt="0"/>
      <dgm:spPr/>
    </dgm:pt>
    <dgm:pt modelId="{EA031E23-B511-4965-97B0-4C335E82BF53}" type="pres">
      <dgm:prSet presAssocID="{21D98A78-FE2C-47A4-96FB-5ADE29E6E94E}" presName="bgRect" presStyleLbl="bgShp" presStyleIdx="4" presStyleCnt="5"/>
      <dgm:spPr/>
    </dgm:pt>
    <dgm:pt modelId="{89D4D9FD-C5F4-49F4-89E2-53F253C9B368}" type="pres">
      <dgm:prSet presAssocID="{21D98A78-FE2C-47A4-96FB-5ADE29E6E94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4D230D17-A3B7-4B2D-854C-07E988FBD784}" type="pres">
      <dgm:prSet presAssocID="{21D98A78-FE2C-47A4-96FB-5ADE29E6E94E}" presName="spaceRect" presStyleCnt="0"/>
      <dgm:spPr/>
    </dgm:pt>
    <dgm:pt modelId="{03BFF414-3118-4D42-94F7-745B42FF3CE9}" type="pres">
      <dgm:prSet presAssocID="{21D98A78-FE2C-47A4-96FB-5ADE29E6E94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8819F14-BF86-4307-9F76-6ACF0D09E0EF}" srcId="{AE49BEB6-5F62-4D59-B1DC-0039772263A5}" destId="{78A4678A-1022-4040-BB43-3D0B1C500A6C}" srcOrd="1" destOrd="0" parTransId="{CEA7E7DD-7CAF-4757-B38B-7AB2A52E850A}" sibTransId="{B2CDCCE5-C4F7-4F27-B33A-6C5E2AE1242A}"/>
    <dgm:cxn modelId="{9D889528-89FD-48EB-9EB7-15B7EF65B7D1}" srcId="{AE49BEB6-5F62-4D59-B1DC-0039772263A5}" destId="{4F523AC6-6374-422E-AE35-D0C9E778989C}" srcOrd="0" destOrd="0" parTransId="{DE5DC94E-FE46-448B-BB1C-B2ABF9F00C60}" sibTransId="{22BAE3C0-1B12-49E6-B746-A375FB714C25}"/>
    <dgm:cxn modelId="{684DEF38-76C9-4977-A2E1-963FC3D8B63F}" type="presOf" srcId="{21D98A78-FE2C-47A4-96FB-5ADE29E6E94E}" destId="{03BFF414-3118-4D42-94F7-745B42FF3CE9}" srcOrd="0" destOrd="0" presId="urn:microsoft.com/office/officeart/2018/2/layout/IconVerticalSolidList"/>
    <dgm:cxn modelId="{688A4F5B-E36F-4B92-8850-A4D15D4F88FD}" type="presOf" srcId="{AE49BEB6-5F62-4D59-B1DC-0039772263A5}" destId="{D84789E5-6A14-4335-8A6C-E4D93F53A7DD}" srcOrd="0" destOrd="0" presId="urn:microsoft.com/office/officeart/2018/2/layout/IconVerticalSolidList"/>
    <dgm:cxn modelId="{B94F7147-E380-439A-B79D-3F9F222BC90A}" type="presOf" srcId="{6C8B7B59-CDE4-4806-96B8-9D723E686EB2}" destId="{B451AA6D-2F8F-417E-819D-978FE0BC2F96}" srcOrd="0" destOrd="0" presId="urn:microsoft.com/office/officeart/2018/2/layout/IconVerticalSolidList"/>
    <dgm:cxn modelId="{B12ADB7C-2EBC-4E4B-878F-5D0094294B2C}" type="presOf" srcId="{A58B9A04-3316-4B0A-810A-5BA229C7092C}" destId="{ABEC1E19-4FEB-4A31-8E81-189B4FA12C81}" srcOrd="0" destOrd="0" presId="urn:microsoft.com/office/officeart/2018/2/layout/IconVerticalSolidList"/>
    <dgm:cxn modelId="{AB6EC787-2835-428C-BBE3-DBA7E98B8987}" srcId="{AE49BEB6-5F62-4D59-B1DC-0039772263A5}" destId="{21D98A78-FE2C-47A4-96FB-5ADE29E6E94E}" srcOrd="4" destOrd="0" parTransId="{CCFD99A8-D872-4A80-90A8-A8A7EC00E879}" sibTransId="{AA121442-25F3-45E3-BFF6-BF58643160C1}"/>
    <dgm:cxn modelId="{5607E5AC-86BE-420B-BB32-E0D747AE5F74}" type="presOf" srcId="{78A4678A-1022-4040-BB43-3D0B1C500A6C}" destId="{695D9C8D-8981-41B2-8158-C82C1F768793}" srcOrd="0" destOrd="0" presId="urn:microsoft.com/office/officeart/2018/2/layout/IconVerticalSolidList"/>
    <dgm:cxn modelId="{46086BEB-9758-4A59-9233-4A7B79AFADFB}" srcId="{AE49BEB6-5F62-4D59-B1DC-0039772263A5}" destId="{6C8B7B59-CDE4-4806-96B8-9D723E686EB2}" srcOrd="3" destOrd="0" parTransId="{EA8B59F9-1D5B-43A6-8897-C8D5E60D902B}" sibTransId="{73CE2319-6AA7-46C3-AF30-15822897BBB7}"/>
    <dgm:cxn modelId="{F1347EED-587B-4C88-8C65-406840C59A0F}" type="presOf" srcId="{4F523AC6-6374-422E-AE35-D0C9E778989C}" destId="{0BC52627-9D82-4F34-ABEF-8572E8DDD0A1}" srcOrd="0" destOrd="0" presId="urn:microsoft.com/office/officeart/2018/2/layout/IconVerticalSolidList"/>
    <dgm:cxn modelId="{014A24FE-645B-4324-A2AE-777820BF4F94}" srcId="{AE49BEB6-5F62-4D59-B1DC-0039772263A5}" destId="{A58B9A04-3316-4B0A-810A-5BA229C7092C}" srcOrd="2" destOrd="0" parTransId="{7C23C8A5-D3C8-4605-9B72-A0971A167EC6}" sibTransId="{3EAA12EC-74C9-4AF2-8486-90C2A6E8B932}"/>
    <dgm:cxn modelId="{722995C6-F680-4B4C-8F9E-3639F2859F04}" type="presParOf" srcId="{D84789E5-6A14-4335-8A6C-E4D93F53A7DD}" destId="{AED75E45-428F-402C-A4AD-D666D2FAB0F9}" srcOrd="0" destOrd="0" presId="urn:microsoft.com/office/officeart/2018/2/layout/IconVerticalSolidList"/>
    <dgm:cxn modelId="{B9805C5B-008E-4EEB-8F87-A3644654AF68}" type="presParOf" srcId="{AED75E45-428F-402C-A4AD-D666D2FAB0F9}" destId="{2F20F3C6-0A44-4CEC-B417-1A6178D82041}" srcOrd="0" destOrd="0" presId="urn:microsoft.com/office/officeart/2018/2/layout/IconVerticalSolidList"/>
    <dgm:cxn modelId="{3E6C9C8A-2376-47E4-8648-158534BFF106}" type="presParOf" srcId="{AED75E45-428F-402C-A4AD-D666D2FAB0F9}" destId="{C9B10832-A863-4971-8438-B29EF90C6F67}" srcOrd="1" destOrd="0" presId="urn:microsoft.com/office/officeart/2018/2/layout/IconVerticalSolidList"/>
    <dgm:cxn modelId="{0CC15A59-747F-4F7F-A4AE-783FA34427A5}" type="presParOf" srcId="{AED75E45-428F-402C-A4AD-D666D2FAB0F9}" destId="{CAF74E58-348B-438C-A0B1-7C9001AE11D6}" srcOrd="2" destOrd="0" presId="urn:microsoft.com/office/officeart/2018/2/layout/IconVerticalSolidList"/>
    <dgm:cxn modelId="{D727F7B0-279C-4651-872D-786251918FFE}" type="presParOf" srcId="{AED75E45-428F-402C-A4AD-D666D2FAB0F9}" destId="{0BC52627-9D82-4F34-ABEF-8572E8DDD0A1}" srcOrd="3" destOrd="0" presId="urn:microsoft.com/office/officeart/2018/2/layout/IconVerticalSolidList"/>
    <dgm:cxn modelId="{C641BFD4-B9C7-41C7-938D-EC2632426B92}" type="presParOf" srcId="{D84789E5-6A14-4335-8A6C-E4D93F53A7DD}" destId="{79B79E3F-C726-41C8-B77F-EADD53C70FEE}" srcOrd="1" destOrd="0" presId="urn:microsoft.com/office/officeart/2018/2/layout/IconVerticalSolidList"/>
    <dgm:cxn modelId="{1554F655-CFAC-4988-A0D3-360E43FDF467}" type="presParOf" srcId="{D84789E5-6A14-4335-8A6C-E4D93F53A7DD}" destId="{4C9CB64A-1E22-4D63-BB4F-7FD27DCFF63F}" srcOrd="2" destOrd="0" presId="urn:microsoft.com/office/officeart/2018/2/layout/IconVerticalSolidList"/>
    <dgm:cxn modelId="{F7290ED1-4197-4EE2-82CB-7217373EAC60}" type="presParOf" srcId="{4C9CB64A-1E22-4D63-BB4F-7FD27DCFF63F}" destId="{4DDF2B54-A32A-4878-BFB1-07F2F2E8377F}" srcOrd="0" destOrd="0" presId="urn:microsoft.com/office/officeart/2018/2/layout/IconVerticalSolidList"/>
    <dgm:cxn modelId="{9B4CDEDD-236C-41C7-9924-269C19B17EEB}" type="presParOf" srcId="{4C9CB64A-1E22-4D63-BB4F-7FD27DCFF63F}" destId="{9CA415E4-6F0D-4613-8DA3-8506BA86C355}" srcOrd="1" destOrd="0" presId="urn:microsoft.com/office/officeart/2018/2/layout/IconVerticalSolidList"/>
    <dgm:cxn modelId="{181C8B8E-AEBD-4CD6-AC28-F90181359D24}" type="presParOf" srcId="{4C9CB64A-1E22-4D63-BB4F-7FD27DCFF63F}" destId="{85833332-99A7-4761-A675-CA84A40AFA2B}" srcOrd="2" destOrd="0" presId="urn:microsoft.com/office/officeart/2018/2/layout/IconVerticalSolidList"/>
    <dgm:cxn modelId="{B991FB79-5717-4922-BF0A-97D7C2610BD5}" type="presParOf" srcId="{4C9CB64A-1E22-4D63-BB4F-7FD27DCFF63F}" destId="{695D9C8D-8981-41B2-8158-C82C1F768793}" srcOrd="3" destOrd="0" presId="urn:microsoft.com/office/officeart/2018/2/layout/IconVerticalSolidList"/>
    <dgm:cxn modelId="{1F2BC938-832E-4003-AA13-A8662E2013A3}" type="presParOf" srcId="{D84789E5-6A14-4335-8A6C-E4D93F53A7DD}" destId="{128BCDE9-2D97-4017-AADB-7D0F5E186689}" srcOrd="3" destOrd="0" presId="urn:microsoft.com/office/officeart/2018/2/layout/IconVerticalSolidList"/>
    <dgm:cxn modelId="{378C32BF-8926-4F3D-8B45-32D6FCB28E1E}" type="presParOf" srcId="{D84789E5-6A14-4335-8A6C-E4D93F53A7DD}" destId="{70A425FF-9109-4C69-9057-56B5A5F1CE02}" srcOrd="4" destOrd="0" presId="urn:microsoft.com/office/officeart/2018/2/layout/IconVerticalSolidList"/>
    <dgm:cxn modelId="{F940F74E-A3E9-4F4A-AF99-9CDE76404DE0}" type="presParOf" srcId="{70A425FF-9109-4C69-9057-56B5A5F1CE02}" destId="{B1CC62A1-C3A5-45F7-820F-69C656F1391D}" srcOrd="0" destOrd="0" presId="urn:microsoft.com/office/officeart/2018/2/layout/IconVerticalSolidList"/>
    <dgm:cxn modelId="{8B994568-3B3B-4035-9D5C-C0E63B569B4F}" type="presParOf" srcId="{70A425FF-9109-4C69-9057-56B5A5F1CE02}" destId="{3F59A203-7AC9-4437-AAB4-B8EE765DE8B2}" srcOrd="1" destOrd="0" presId="urn:microsoft.com/office/officeart/2018/2/layout/IconVerticalSolidList"/>
    <dgm:cxn modelId="{7ED7E19A-41BA-479F-B9DA-678714B09EBF}" type="presParOf" srcId="{70A425FF-9109-4C69-9057-56B5A5F1CE02}" destId="{556735E1-2F8A-4CBF-85D3-3FF3B551A7E8}" srcOrd="2" destOrd="0" presId="urn:microsoft.com/office/officeart/2018/2/layout/IconVerticalSolidList"/>
    <dgm:cxn modelId="{C1658E73-AA64-43BD-A7F4-781702126EBE}" type="presParOf" srcId="{70A425FF-9109-4C69-9057-56B5A5F1CE02}" destId="{ABEC1E19-4FEB-4A31-8E81-189B4FA12C81}" srcOrd="3" destOrd="0" presId="urn:microsoft.com/office/officeart/2018/2/layout/IconVerticalSolidList"/>
    <dgm:cxn modelId="{BC4E8C33-3912-4EBC-865B-0ABFD1497758}" type="presParOf" srcId="{D84789E5-6A14-4335-8A6C-E4D93F53A7DD}" destId="{F615B199-D9B8-4194-9945-914B71E88DFD}" srcOrd="5" destOrd="0" presId="urn:microsoft.com/office/officeart/2018/2/layout/IconVerticalSolidList"/>
    <dgm:cxn modelId="{9F4E1FE9-8143-42B2-8BC3-031E03A29B55}" type="presParOf" srcId="{D84789E5-6A14-4335-8A6C-E4D93F53A7DD}" destId="{288D5711-1C18-4CD4-A402-8F22650525D5}" srcOrd="6" destOrd="0" presId="urn:microsoft.com/office/officeart/2018/2/layout/IconVerticalSolidList"/>
    <dgm:cxn modelId="{8A047B80-F548-4AC7-8486-F9E5B1D0D5CF}" type="presParOf" srcId="{288D5711-1C18-4CD4-A402-8F22650525D5}" destId="{4AF4B8B6-4977-4C47-A437-2659BD21DB72}" srcOrd="0" destOrd="0" presId="urn:microsoft.com/office/officeart/2018/2/layout/IconVerticalSolidList"/>
    <dgm:cxn modelId="{E1A28B3A-0BB7-4EA3-80D9-68D9857516CE}" type="presParOf" srcId="{288D5711-1C18-4CD4-A402-8F22650525D5}" destId="{CDEB61D1-9C55-4995-A7F7-169D9A940969}" srcOrd="1" destOrd="0" presId="urn:microsoft.com/office/officeart/2018/2/layout/IconVerticalSolidList"/>
    <dgm:cxn modelId="{3FCD04D9-04F8-441E-8CD4-4DCA5FC82BAC}" type="presParOf" srcId="{288D5711-1C18-4CD4-A402-8F22650525D5}" destId="{9B9AFB48-926D-43C4-8B84-3C46CA064394}" srcOrd="2" destOrd="0" presId="urn:microsoft.com/office/officeart/2018/2/layout/IconVerticalSolidList"/>
    <dgm:cxn modelId="{E7AEC96F-D26B-4C44-BD94-66B98D75C62F}" type="presParOf" srcId="{288D5711-1C18-4CD4-A402-8F22650525D5}" destId="{B451AA6D-2F8F-417E-819D-978FE0BC2F96}" srcOrd="3" destOrd="0" presId="urn:microsoft.com/office/officeart/2018/2/layout/IconVerticalSolidList"/>
    <dgm:cxn modelId="{CD1AC452-8737-485E-A9F5-25CD6A5763E7}" type="presParOf" srcId="{D84789E5-6A14-4335-8A6C-E4D93F53A7DD}" destId="{A3E33AAD-1E54-40E1-A0DA-EB8A737F4B40}" srcOrd="7" destOrd="0" presId="urn:microsoft.com/office/officeart/2018/2/layout/IconVerticalSolidList"/>
    <dgm:cxn modelId="{B2EEF28B-E580-4E36-888F-719DC293DFEA}" type="presParOf" srcId="{D84789E5-6A14-4335-8A6C-E4D93F53A7DD}" destId="{B481B226-D1A8-4187-BEF3-0CE71AF7D815}" srcOrd="8" destOrd="0" presId="urn:microsoft.com/office/officeart/2018/2/layout/IconVerticalSolidList"/>
    <dgm:cxn modelId="{33CED188-DDCC-4CCB-9AE6-B12D89E48E4F}" type="presParOf" srcId="{B481B226-D1A8-4187-BEF3-0CE71AF7D815}" destId="{EA031E23-B511-4965-97B0-4C335E82BF53}" srcOrd="0" destOrd="0" presId="urn:microsoft.com/office/officeart/2018/2/layout/IconVerticalSolidList"/>
    <dgm:cxn modelId="{02EB0661-587C-4BB0-AB46-58B19EC65549}" type="presParOf" srcId="{B481B226-D1A8-4187-BEF3-0CE71AF7D815}" destId="{89D4D9FD-C5F4-49F4-89E2-53F253C9B368}" srcOrd="1" destOrd="0" presId="urn:microsoft.com/office/officeart/2018/2/layout/IconVerticalSolidList"/>
    <dgm:cxn modelId="{9314A516-2250-4177-A182-5F23803DFAF2}" type="presParOf" srcId="{B481B226-D1A8-4187-BEF3-0CE71AF7D815}" destId="{4D230D17-A3B7-4B2D-854C-07E988FBD784}" srcOrd="2" destOrd="0" presId="urn:microsoft.com/office/officeart/2018/2/layout/IconVerticalSolidList"/>
    <dgm:cxn modelId="{238B93B6-C391-43D6-BAC5-AF533C97B5B6}" type="presParOf" srcId="{B481B226-D1A8-4187-BEF3-0CE71AF7D815}" destId="{03BFF414-3118-4D42-94F7-745B42FF3CE9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89CEC-7237-4BD2-A749-D2D9DA16210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D1EFE-E500-4CE6-858B-B2D15D39C59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Stable Funding</a:t>
          </a:r>
        </a:p>
      </dgm:t>
    </dgm:pt>
    <dgm:pt modelId="{A9FD0013-0E6A-4049-B09D-05200005B326}" type="parTrans" cxnId="{AA5949ED-E1BC-4EDB-A443-3C7CE7BB5511}">
      <dgm:prSet/>
      <dgm:spPr/>
      <dgm:t>
        <a:bodyPr/>
        <a:lstStyle/>
        <a:p>
          <a:endParaRPr lang="en-US"/>
        </a:p>
      </dgm:t>
    </dgm:pt>
    <dgm:pt modelId="{E807D5C6-7D61-4A7A-90EC-0E77903556AA}" type="sibTrans" cxnId="{AA5949ED-E1BC-4EDB-A443-3C7CE7BB5511}">
      <dgm:prSet/>
      <dgm:spPr/>
      <dgm:t>
        <a:bodyPr/>
        <a:lstStyle/>
        <a:p>
          <a:endParaRPr lang="en-US"/>
        </a:p>
      </dgm:t>
    </dgm:pt>
    <dgm:pt modelId="{A0565300-F2AD-4B14-9BBA-97A904DF1301}">
      <dgm:prSet phldrT="[Text]" custT="1"/>
      <dgm:spPr/>
      <dgm:t>
        <a:bodyPr/>
        <a:lstStyle/>
        <a:p>
          <a:r>
            <a:rPr lang="en-US" sz="1800" dirty="0"/>
            <a:t>Predictable initial contract rents based on public housing funding – “2020 RAD Rents” based on FY 2020 levels</a:t>
          </a:r>
        </a:p>
      </dgm:t>
    </dgm:pt>
    <dgm:pt modelId="{2BD303E7-7F28-4690-A9BF-EBDD33964D0C}" type="parTrans" cxnId="{2299327C-850C-401D-8B4E-07B7EBB80D99}">
      <dgm:prSet/>
      <dgm:spPr/>
      <dgm:t>
        <a:bodyPr/>
        <a:lstStyle/>
        <a:p>
          <a:endParaRPr lang="en-US"/>
        </a:p>
      </dgm:t>
    </dgm:pt>
    <dgm:pt modelId="{8D2982FF-91A8-4D3D-89DB-1784128EB9E3}" type="sibTrans" cxnId="{2299327C-850C-401D-8B4E-07B7EBB80D99}">
      <dgm:prSet/>
      <dgm:spPr/>
      <dgm:t>
        <a:bodyPr/>
        <a:lstStyle/>
        <a:p>
          <a:endParaRPr lang="en-US"/>
        </a:p>
      </dgm:t>
    </dgm:pt>
    <dgm:pt modelId="{2DC7242C-7402-4F93-86FB-56996D06F31C}">
      <dgm:prSet phldrT="[Text]" custT="1"/>
      <dgm:spPr/>
      <dgm:t>
        <a:bodyPr/>
        <a:lstStyle/>
        <a:p>
          <a:r>
            <a:rPr lang="en-US" sz="1800" dirty="0"/>
            <a:t>Rents adjusted by Operating Cost Adjustment Factor (OCAF)</a:t>
          </a:r>
        </a:p>
      </dgm:t>
    </dgm:pt>
    <dgm:pt modelId="{428EC457-430C-4822-820C-FD01B4977413}" type="parTrans" cxnId="{B1F431C4-76F2-47C8-A30E-0C8F2F41EF65}">
      <dgm:prSet/>
      <dgm:spPr/>
      <dgm:t>
        <a:bodyPr/>
        <a:lstStyle/>
        <a:p>
          <a:endParaRPr lang="en-US"/>
        </a:p>
      </dgm:t>
    </dgm:pt>
    <dgm:pt modelId="{4A48519E-5890-43B8-B7C5-3D5693240CEA}" type="sibTrans" cxnId="{B1F431C4-76F2-47C8-A30E-0C8F2F41EF65}">
      <dgm:prSet/>
      <dgm:spPr/>
      <dgm:t>
        <a:bodyPr/>
        <a:lstStyle/>
        <a:p>
          <a:endParaRPr lang="en-US"/>
        </a:p>
      </dgm:t>
    </dgm:pt>
    <dgm:pt modelId="{43DC4D42-2114-4068-935B-1C9ECA18D69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Recapitalization</a:t>
          </a:r>
        </a:p>
      </dgm:t>
    </dgm:pt>
    <dgm:pt modelId="{77FD2E6E-A68A-40D2-AB97-9170C20FDA02}" type="parTrans" cxnId="{DC02BE97-D851-45A2-8BAA-50FC506C94FE}">
      <dgm:prSet/>
      <dgm:spPr/>
      <dgm:t>
        <a:bodyPr/>
        <a:lstStyle/>
        <a:p>
          <a:endParaRPr lang="en-US"/>
        </a:p>
      </dgm:t>
    </dgm:pt>
    <dgm:pt modelId="{5A0EC232-C37D-4DAD-9C40-832DCDCB54EF}" type="sibTrans" cxnId="{DC02BE97-D851-45A2-8BAA-50FC506C94FE}">
      <dgm:prSet/>
      <dgm:spPr/>
      <dgm:t>
        <a:bodyPr/>
        <a:lstStyle/>
        <a:p>
          <a:endParaRPr lang="en-US"/>
        </a:p>
      </dgm:t>
    </dgm:pt>
    <dgm:pt modelId="{05E2BE5E-B1B1-44A0-85F3-A4C9C5DD711C}">
      <dgm:prSet phldrT="[Text]" custT="1"/>
      <dgm:spPr/>
      <dgm:t>
        <a:bodyPr/>
        <a:lstStyle/>
        <a:p>
          <a:r>
            <a:rPr lang="en-US" sz="1800" dirty="0"/>
            <a:t>Capital Needs Assessment completed to determine rehab needs</a:t>
          </a:r>
        </a:p>
      </dgm:t>
    </dgm:pt>
    <dgm:pt modelId="{12AB81E2-A27E-4E85-83B8-7355703C8A0D}" type="parTrans" cxnId="{03EF357B-E906-43C3-A971-F1EF6ACD79BF}">
      <dgm:prSet/>
      <dgm:spPr/>
      <dgm:t>
        <a:bodyPr/>
        <a:lstStyle/>
        <a:p>
          <a:endParaRPr lang="en-US"/>
        </a:p>
      </dgm:t>
    </dgm:pt>
    <dgm:pt modelId="{7701427E-C03F-4E00-B33D-98A2C843F16D}" type="sibTrans" cxnId="{03EF357B-E906-43C3-A971-F1EF6ACD79BF}">
      <dgm:prSet/>
      <dgm:spPr/>
      <dgm:t>
        <a:bodyPr/>
        <a:lstStyle/>
        <a:p>
          <a:endParaRPr lang="en-US"/>
        </a:p>
      </dgm:t>
    </dgm:pt>
    <dgm:pt modelId="{B8E98E87-6BE2-4BBD-A4A4-D51FF8B3D44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Tenant Rights</a:t>
          </a:r>
        </a:p>
      </dgm:t>
    </dgm:pt>
    <dgm:pt modelId="{1FCC774C-C29E-4A4A-885B-64A384607AA6}" type="parTrans" cxnId="{E237669A-E595-4CCE-978D-718326E90FC5}">
      <dgm:prSet/>
      <dgm:spPr/>
      <dgm:t>
        <a:bodyPr/>
        <a:lstStyle/>
        <a:p>
          <a:endParaRPr lang="en-US"/>
        </a:p>
      </dgm:t>
    </dgm:pt>
    <dgm:pt modelId="{346DC5C6-BA5A-407F-B8DB-2C320C6AF300}" type="sibTrans" cxnId="{E237669A-E595-4CCE-978D-718326E90FC5}">
      <dgm:prSet/>
      <dgm:spPr/>
      <dgm:t>
        <a:bodyPr/>
        <a:lstStyle/>
        <a:p>
          <a:endParaRPr lang="en-US"/>
        </a:p>
      </dgm:t>
    </dgm:pt>
    <dgm:pt modelId="{1D779F40-1CE9-48F9-9629-ECD862FC610D}">
      <dgm:prSet phldrT="[Text]" custT="1"/>
      <dgm:spPr/>
      <dgm:t>
        <a:bodyPr/>
        <a:lstStyle/>
        <a:p>
          <a:r>
            <a:rPr lang="en-US" sz="1800" dirty="0"/>
            <a:t>Resident right of return + prohibition against rescreening</a:t>
          </a:r>
        </a:p>
      </dgm:t>
    </dgm:pt>
    <dgm:pt modelId="{9CD6F06A-7282-4B78-AD00-83B6373EF5D6}" type="parTrans" cxnId="{3E40952A-4E7A-4BE1-BA6F-0265746BEADB}">
      <dgm:prSet/>
      <dgm:spPr/>
      <dgm:t>
        <a:bodyPr/>
        <a:lstStyle/>
        <a:p>
          <a:endParaRPr lang="en-US"/>
        </a:p>
      </dgm:t>
    </dgm:pt>
    <dgm:pt modelId="{99924ABB-1751-46F0-BEC8-BA04911CC313}" type="sibTrans" cxnId="{3E40952A-4E7A-4BE1-BA6F-0265746BEADB}">
      <dgm:prSet/>
      <dgm:spPr/>
      <dgm:t>
        <a:bodyPr/>
        <a:lstStyle/>
        <a:p>
          <a:endParaRPr lang="en-US"/>
        </a:p>
      </dgm:t>
    </dgm:pt>
    <dgm:pt modelId="{95CF8DE7-645E-4547-A68D-99667D4FC129}">
      <dgm:prSet phldrT="[Text]" custT="1"/>
      <dgm:spPr/>
      <dgm:t>
        <a:bodyPr/>
        <a:lstStyle/>
        <a:p>
          <a:r>
            <a:rPr lang="en-US" sz="1800" dirty="0"/>
            <a:t>“Choice-mobility” requirement</a:t>
          </a:r>
        </a:p>
      </dgm:t>
    </dgm:pt>
    <dgm:pt modelId="{3D5C0B54-2528-40B1-A95C-542CDDCD5FFB}" type="parTrans" cxnId="{6A69F750-545D-429F-A464-61FF92C67E87}">
      <dgm:prSet/>
      <dgm:spPr/>
      <dgm:t>
        <a:bodyPr/>
        <a:lstStyle/>
        <a:p>
          <a:endParaRPr lang="en-US"/>
        </a:p>
      </dgm:t>
    </dgm:pt>
    <dgm:pt modelId="{8075FE6A-3C6E-41D6-AC47-723BC14F8121}" type="sibTrans" cxnId="{6A69F750-545D-429F-A464-61FF92C67E87}">
      <dgm:prSet/>
      <dgm:spPr/>
      <dgm:t>
        <a:bodyPr/>
        <a:lstStyle/>
        <a:p>
          <a:endParaRPr lang="en-US"/>
        </a:p>
      </dgm:t>
    </dgm:pt>
    <dgm:pt modelId="{4F740D8D-047A-496E-A5F7-952BA1560BA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Public Stewardship</a:t>
          </a:r>
        </a:p>
      </dgm:t>
    </dgm:pt>
    <dgm:pt modelId="{D07D3442-7291-4DDD-B088-C239482D7AA9}" type="parTrans" cxnId="{766479B0-AFFE-4600-B81A-FF5036C806BE}">
      <dgm:prSet/>
      <dgm:spPr/>
      <dgm:t>
        <a:bodyPr/>
        <a:lstStyle/>
        <a:p>
          <a:endParaRPr lang="en-US"/>
        </a:p>
      </dgm:t>
    </dgm:pt>
    <dgm:pt modelId="{C87D9AD7-0782-467E-8BE7-ADAE37681AE1}" type="sibTrans" cxnId="{766479B0-AFFE-4600-B81A-FF5036C806BE}">
      <dgm:prSet/>
      <dgm:spPr/>
      <dgm:t>
        <a:bodyPr/>
        <a:lstStyle/>
        <a:p>
          <a:endParaRPr lang="en-US"/>
        </a:p>
      </dgm:t>
    </dgm:pt>
    <dgm:pt modelId="{4F82BAAE-552B-4FB9-854B-A145A86C0E57}">
      <dgm:prSet phldrT="[Text]" custT="1"/>
      <dgm:spPr/>
      <dgm:t>
        <a:bodyPr/>
        <a:lstStyle/>
        <a:p>
          <a:r>
            <a:rPr lang="en-US" sz="1800" dirty="0"/>
            <a:t>Ownership or control by a public or non-profit</a:t>
          </a:r>
        </a:p>
      </dgm:t>
    </dgm:pt>
    <dgm:pt modelId="{DD1FDFC9-A158-4030-A36D-635085E711BF}" type="parTrans" cxnId="{8317B229-3C2A-468D-A212-30DACC97DC23}">
      <dgm:prSet/>
      <dgm:spPr/>
      <dgm:t>
        <a:bodyPr/>
        <a:lstStyle/>
        <a:p>
          <a:endParaRPr lang="en-US"/>
        </a:p>
      </dgm:t>
    </dgm:pt>
    <dgm:pt modelId="{3CFB1322-6B92-4E57-AB1E-EBD144D0394D}" type="sibTrans" cxnId="{8317B229-3C2A-468D-A212-30DACC97DC23}">
      <dgm:prSet/>
      <dgm:spPr/>
      <dgm:t>
        <a:bodyPr/>
        <a:lstStyle/>
        <a:p>
          <a:endParaRPr lang="en-US"/>
        </a:p>
      </dgm:t>
    </dgm:pt>
    <dgm:pt modelId="{D4B3EAE1-483E-4C74-99B1-B18F3C614A99}">
      <dgm:prSet phldrT="[Text]" custT="1"/>
      <dgm:spPr/>
      <dgm:t>
        <a:bodyPr/>
        <a:lstStyle/>
        <a:p>
          <a:r>
            <a:rPr lang="en-US" sz="1800" dirty="0"/>
            <a:t>Long-term HAP contract must renew at each expiration; RAD Use Agreement recorded on land</a:t>
          </a:r>
        </a:p>
      </dgm:t>
    </dgm:pt>
    <dgm:pt modelId="{883F164B-66AB-4E76-9C09-D47E7FF74EB2}" type="parTrans" cxnId="{21E09666-1A3B-4D6E-B4BC-31E003590747}">
      <dgm:prSet/>
      <dgm:spPr/>
      <dgm:t>
        <a:bodyPr/>
        <a:lstStyle/>
        <a:p>
          <a:endParaRPr lang="en-US"/>
        </a:p>
      </dgm:t>
    </dgm:pt>
    <dgm:pt modelId="{8B56A69C-A4E8-44B2-835E-5DECCD8C65D1}" type="sibTrans" cxnId="{21E09666-1A3B-4D6E-B4BC-31E003590747}">
      <dgm:prSet/>
      <dgm:spPr/>
      <dgm:t>
        <a:bodyPr/>
        <a:lstStyle/>
        <a:p>
          <a:endParaRPr lang="en-US"/>
        </a:p>
      </dgm:t>
    </dgm:pt>
    <dgm:pt modelId="{977B4101-CCB1-4FAB-A4CB-0C031052DC8C}">
      <dgm:prSet phldrT="[Text]" custT="1"/>
      <dgm:spPr/>
      <dgm:t>
        <a:bodyPr/>
        <a:lstStyle/>
        <a:p>
          <a:r>
            <a:rPr lang="en-US" sz="1800" dirty="0"/>
            <a:t>Public housing organizing and procedural rights continue</a:t>
          </a:r>
        </a:p>
      </dgm:t>
    </dgm:pt>
    <dgm:pt modelId="{5BE04425-1F6B-408A-9165-C851099B4478}" type="parTrans" cxnId="{78FD5958-28BA-4984-9A10-FD3770DCE632}">
      <dgm:prSet/>
      <dgm:spPr/>
      <dgm:t>
        <a:bodyPr/>
        <a:lstStyle/>
        <a:p>
          <a:endParaRPr lang="en-US"/>
        </a:p>
      </dgm:t>
    </dgm:pt>
    <dgm:pt modelId="{4AC6174B-A107-47C4-9096-93FBBB5C1114}" type="sibTrans" cxnId="{78FD5958-28BA-4984-9A10-FD3770DCE632}">
      <dgm:prSet/>
      <dgm:spPr/>
      <dgm:t>
        <a:bodyPr/>
        <a:lstStyle/>
        <a:p>
          <a:endParaRPr lang="en-US"/>
        </a:p>
      </dgm:t>
    </dgm:pt>
    <dgm:pt modelId="{84D4B1A2-24CD-4734-8FF0-68216B717843}">
      <dgm:prSet phldrT="[Text]" custT="1"/>
      <dgm:spPr/>
      <dgm:t>
        <a:bodyPr/>
        <a:lstStyle/>
        <a:p>
          <a:r>
            <a:rPr lang="en-US" sz="1800" dirty="0"/>
            <a:t>PHA must secure financing and fund Replacement Reserve to address needs</a:t>
          </a:r>
        </a:p>
      </dgm:t>
    </dgm:pt>
    <dgm:pt modelId="{66CE49FB-6CB3-48DD-AEC5-55DBCE87A787}" type="parTrans" cxnId="{39415EEA-A415-4E38-8F86-68B2B40F10A5}">
      <dgm:prSet/>
      <dgm:spPr/>
      <dgm:t>
        <a:bodyPr/>
        <a:lstStyle/>
        <a:p>
          <a:endParaRPr lang="en-US"/>
        </a:p>
      </dgm:t>
    </dgm:pt>
    <dgm:pt modelId="{18DFAE81-826B-45D5-B493-E87D6BC8120C}" type="sibTrans" cxnId="{39415EEA-A415-4E38-8F86-68B2B40F10A5}">
      <dgm:prSet/>
      <dgm:spPr/>
      <dgm:t>
        <a:bodyPr/>
        <a:lstStyle/>
        <a:p>
          <a:endParaRPr lang="en-US"/>
        </a:p>
      </dgm:t>
    </dgm:pt>
    <dgm:pt modelId="{2A9E587D-66FF-4594-8A56-C85B0E3FD038}">
      <dgm:prSet phldrT="[Text]" custT="1"/>
      <dgm:spPr/>
      <dgm:t>
        <a:bodyPr/>
        <a:lstStyle/>
        <a:p>
          <a:r>
            <a:rPr lang="en-US" sz="1800" dirty="0"/>
            <a:t>One-for-one hard unit replacement </a:t>
          </a:r>
          <a:r>
            <a:rPr lang="en-US" sz="1400" dirty="0"/>
            <a:t>(with de minimis exception)</a:t>
          </a:r>
          <a:endParaRPr lang="en-US" sz="1800" dirty="0"/>
        </a:p>
      </dgm:t>
    </dgm:pt>
    <dgm:pt modelId="{3EB21DF1-6E2C-4B10-9545-52A6079B0563}" type="parTrans" cxnId="{E1F836BC-AB47-4F7F-8AA3-497490C17C76}">
      <dgm:prSet/>
      <dgm:spPr/>
      <dgm:t>
        <a:bodyPr/>
        <a:lstStyle/>
        <a:p>
          <a:endParaRPr lang="en-US"/>
        </a:p>
      </dgm:t>
    </dgm:pt>
    <dgm:pt modelId="{F49C94BB-0812-4020-8A56-7DA8B3E090BB}" type="sibTrans" cxnId="{E1F836BC-AB47-4F7F-8AA3-497490C17C76}">
      <dgm:prSet/>
      <dgm:spPr/>
      <dgm:t>
        <a:bodyPr/>
        <a:lstStyle/>
        <a:p>
          <a:endParaRPr lang="en-US"/>
        </a:p>
      </dgm:t>
    </dgm:pt>
    <dgm:pt modelId="{890ED0F5-9806-4257-81E3-C60A03775F69}" type="pres">
      <dgm:prSet presAssocID="{12389CEC-7237-4BD2-A749-D2D9DA162102}" presName="Name0" presStyleCnt="0">
        <dgm:presLayoutVars>
          <dgm:dir/>
          <dgm:animLvl val="lvl"/>
          <dgm:resizeHandles val="exact"/>
        </dgm:presLayoutVars>
      </dgm:prSet>
      <dgm:spPr/>
    </dgm:pt>
    <dgm:pt modelId="{EF0DB0E8-6FC5-49A7-97AC-7E84F6419AD5}" type="pres">
      <dgm:prSet presAssocID="{0E1D1EFE-E500-4CE6-858B-B2D15D39C59E}" presName="linNode" presStyleCnt="0"/>
      <dgm:spPr/>
    </dgm:pt>
    <dgm:pt modelId="{F5AA99CE-5CE8-4F74-B3B8-E73F6A7B6511}" type="pres">
      <dgm:prSet presAssocID="{0E1D1EFE-E500-4CE6-858B-B2D15D39C59E}" presName="parentText" presStyleLbl="node1" presStyleIdx="0" presStyleCnt="4" custScaleX="64418" custScaleY="67437">
        <dgm:presLayoutVars>
          <dgm:chMax val="1"/>
          <dgm:bulletEnabled val="1"/>
        </dgm:presLayoutVars>
      </dgm:prSet>
      <dgm:spPr/>
    </dgm:pt>
    <dgm:pt modelId="{3FEAC57E-9C08-418A-BB61-770159BDDFD7}" type="pres">
      <dgm:prSet presAssocID="{0E1D1EFE-E500-4CE6-858B-B2D15D39C59E}" presName="descendantText" presStyleLbl="alignAccFollowNode1" presStyleIdx="0" presStyleCnt="4" custAng="0" custScaleX="119525">
        <dgm:presLayoutVars>
          <dgm:bulletEnabled val="1"/>
        </dgm:presLayoutVars>
      </dgm:prSet>
      <dgm:spPr/>
    </dgm:pt>
    <dgm:pt modelId="{1931B7E0-23C6-4931-8047-15FF6021F55D}" type="pres">
      <dgm:prSet presAssocID="{E807D5C6-7D61-4A7A-90EC-0E77903556AA}" presName="sp" presStyleCnt="0"/>
      <dgm:spPr/>
    </dgm:pt>
    <dgm:pt modelId="{30E132AF-672A-46ED-8EE1-A73EB67D8432}" type="pres">
      <dgm:prSet presAssocID="{43DC4D42-2114-4068-935B-1C9ECA18D698}" presName="linNode" presStyleCnt="0"/>
      <dgm:spPr/>
    </dgm:pt>
    <dgm:pt modelId="{C77BCA4B-76CB-4051-9887-A8AB22A631AE}" type="pres">
      <dgm:prSet presAssocID="{43DC4D42-2114-4068-935B-1C9ECA18D698}" presName="parentText" presStyleLbl="node1" presStyleIdx="1" presStyleCnt="4" custScaleX="65289" custScaleY="67437">
        <dgm:presLayoutVars>
          <dgm:chMax val="1"/>
          <dgm:bulletEnabled val="1"/>
        </dgm:presLayoutVars>
      </dgm:prSet>
      <dgm:spPr/>
    </dgm:pt>
    <dgm:pt modelId="{654BD88C-5C7A-42EA-B4D4-09190530DBDC}" type="pres">
      <dgm:prSet presAssocID="{43DC4D42-2114-4068-935B-1C9ECA18D698}" presName="descendantText" presStyleLbl="alignAccFollowNode1" presStyleIdx="1" presStyleCnt="4" custAng="0" custScaleX="119642">
        <dgm:presLayoutVars>
          <dgm:bulletEnabled val="1"/>
        </dgm:presLayoutVars>
      </dgm:prSet>
      <dgm:spPr/>
    </dgm:pt>
    <dgm:pt modelId="{EC5DB51B-D2A0-4792-8FD9-9433F7F69FBE}" type="pres">
      <dgm:prSet presAssocID="{5A0EC232-C37D-4DAD-9C40-832DCDCB54EF}" presName="sp" presStyleCnt="0"/>
      <dgm:spPr/>
    </dgm:pt>
    <dgm:pt modelId="{AAF40CC2-8926-4477-8C14-38282B962574}" type="pres">
      <dgm:prSet presAssocID="{B8E98E87-6BE2-4BBD-A4A4-D51FF8B3D448}" presName="linNode" presStyleCnt="0"/>
      <dgm:spPr/>
    </dgm:pt>
    <dgm:pt modelId="{2B0F252A-0313-4616-B52C-AC621D389096}" type="pres">
      <dgm:prSet presAssocID="{B8E98E87-6BE2-4BBD-A4A4-D51FF8B3D448}" presName="parentText" presStyleLbl="node1" presStyleIdx="2" presStyleCnt="4" custScaleX="64418" custScaleY="67437">
        <dgm:presLayoutVars>
          <dgm:chMax val="1"/>
          <dgm:bulletEnabled val="1"/>
        </dgm:presLayoutVars>
      </dgm:prSet>
      <dgm:spPr/>
    </dgm:pt>
    <dgm:pt modelId="{677C24C0-8CA3-49D6-B6A3-301BC0D33D6D}" type="pres">
      <dgm:prSet presAssocID="{B8E98E87-6BE2-4BBD-A4A4-D51FF8B3D448}" presName="descendantText" presStyleLbl="alignAccFollowNode1" presStyleIdx="2" presStyleCnt="4" custAng="0" custScaleX="119525">
        <dgm:presLayoutVars>
          <dgm:bulletEnabled val="1"/>
        </dgm:presLayoutVars>
      </dgm:prSet>
      <dgm:spPr/>
    </dgm:pt>
    <dgm:pt modelId="{A142AF4F-DCDD-4CC2-8D45-39303E4C7A63}" type="pres">
      <dgm:prSet presAssocID="{346DC5C6-BA5A-407F-B8DB-2C320C6AF300}" presName="sp" presStyleCnt="0"/>
      <dgm:spPr/>
    </dgm:pt>
    <dgm:pt modelId="{8730BCEA-9B71-4E5C-952D-BDB7D1A500C4}" type="pres">
      <dgm:prSet presAssocID="{4F740D8D-047A-496E-A5F7-952BA1560BAB}" presName="linNode" presStyleCnt="0"/>
      <dgm:spPr/>
    </dgm:pt>
    <dgm:pt modelId="{3D8EB59C-B342-459E-A54B-2351ED4CDC81}" type="pres">
      <dgm:prSet presAssocID="{4F740D8D-047A-496E-A5F7-952BA1560BAB}" presName="parentText" presStyleLbl="node1" presStyleIdx="3" presStyleCnt="4" custScaleX="64418" custScaleY="67437">
        <dgm:presLayoutVars>
          <dgm:chMax val="1"/>
          <dgm:bulletEnabled val="1"/>
        </dgm:presLayoutVars>
      </dgm:prSet>
      <dgm:spPr/>
    </dgm:pt>
    <dgm:pt modelId="{A0A0A139-60F6-4BF7-B8DE-A8FCA2AC8014}" type="pres">
      <dgm:prSet presAssocID="{4F740D8D-047A-496E-A5F7-952BA1560BAB}" presName="descendantText" presStyleLbl="alignAccFollowNode1" presStyleIdx="3" presStyleCnt="4" custAng="0" custScaleX="119525">
        <dgm:presLayoutVars>
          <dgm:bulletEnabled val="1"/>
        </dgm:presLayoutVars>
      </dgm:prSet>
      <dgm:spPr/>
    </dgm:pt>
  </dgm:ptLst>
  <dgm:cxnLst>
    <dgm:cxn modelId="{AF039B08-65B6-453E-8423-6805C1A2CDB0}" type="presOf" srcId="{4F82BAAE-552B-4FB9-854B-A145A86C0E57}" destId="{A0A0A139-60F6-4BF7-B8DE-A8FCA2AC8014}" srcOrd="0" destOrd="1" presId="urn:microsoft.com/office/officeart/2005/8/layout/vList5"/>
    <dgm:cxn modelId="{46B22F0A-4F7F-4EE6-96C8-E12CBFD995C0}" type="presOf" srcId="{4F740D8D-047A-496E-A5F7-952BA1560BAB}" destId="{3D8EB59C-B342-459E-A54B-2351ED4CDC81}" srcOrd="0" destOrd="0" presId="urn:microsoft.com/office/officeart/2005/8/layout/vList5"/>
    <dgm:cxn modelId="{8317B229-3C2A-468D-A212-30DACC97DC23}" srcId="{4F740D8D-047A-496E-A5F7-952BA1560BAB}" destId="{4F82BAAE-552B-4FB9-854B-A145A86C0E57}" srcOrd="1" destOrd="0" parTransId="{DD1FDFC9-A158-4030-A36D-635085E711BF}" sibTransId="{3CFB1322-6B92-4E57-AB1E-EBD144D0394D}"/>
    <dgm:cxn modelId="{3E40952A-4E7A-4BE1-BA6F-0265746BEADB}" srcId="{B8E98E87-6BE2-4BBD-A4A4-D51FF8B3D448}" destId="{1D779F40-1CE9-48F9-9629-ECD862FC610D}" srcOrd="0" destOrd="0" parTransId="{9CD6F06A-7282-4B78-AD00-83B6373EF5D6}" sibTransId="{99924ABB-1751-46F0-BEC8-BA04911CC313}"/>
    <dgm:cxn modelId="{FD477B2D-7E49-4817-B4FF-AD3B3946C399}" type="presOf" srcId="{43DC4D42-2114-4068-935B-1C9ECA18D698}" destId="{C77BCA4B-76CB-4051-9887-A8AB22A631AE}" srcOrd="0" destOrd="0" presId="urn:microsoft.com/office/officeart/2005/8/layout/vList5"/>
    <dgm:cxn modelId="{645BEE2D-C055-4789-AEF4-A64F32A2CCF5}" type="presOf" srcId="{0E1D1EFE-E500-4CE6-858B-B2D15D39C59E}" destId="{F5AA99CE-5CE8-4F74-B3B8-E73F6A7B6511}" srcOrd="0" destOrd="0" presId="urn:microsoft.com/office/officeart/2005/8/layout/vList5"/>
    <dgm:cxn modelId="{DD5D202E-5BAB-4442-B8BF-622FA247ECC3}" type="presOf" srcId="{D4B3EAE1-483E-4C74-99B1-B18F3C614A99}" destId="{A0A0A139-60F6-4BF7-B8DE-A8FCA2AC8014}" srcOrd="0" destOrd="2" presId="urn:microsoft.com/office/officeart/2005/8/layout/vList5"/>
    <dgm:cxn modelId="{36C6D83E-9245-4001-8120-3DC63DE02468}" type="presOf" srcId="{95CF8DE7-645E-4547-A68D-99667D4FC129}" destId="{677C24C0-8CA3-49D6-B6A3-301BC0D33D6D}" srcOrd="0" destOrd="2" presId="urn:microsoft.com/office/officeart/2005/8/layout/vList5"/>
    <dgm:cxn modelId="{21E09666-1A3B-4D6E-B4BC-31E003590747}" srcId="{4F740D8D-047A-496E-A5F7-952BA1560BAB}" destId="{D4B3EAE1-483E-4C74-99B1-B18F3C614A99}" srcOrd="2" destOrd="0" parTransId="{883F164B-66AB-4E76-9C09-D47E7FF74EB2}" sibTransId="{8B56A69C-A4E8-44B2-835E-5DECCD8C65D1}"/>
    <dgm:cxn modelId="{16C9D246-95A5-40D7-B030-35B30E13C2F0}" type="presOf" srcId="{2DC7242C-7402-4F93-86FB-56996D06F31C}" destId="{3FEAC57E-9C08-418A-BB61-770159BDDFD7}" srcOrd="0" destOrd="1" presId="urn:microsoft.com/office/officeart/2005/8/layout/vList5"/>
    <dgm:cxn modelId="{6A69F750-545D-429F-A464-61FF92C67E87}" srcId="{B8E98E87-6BE2-4BBD-A4A4-D51FF8B3D448}" destId="{95CF8DE7-645E-4547-A68D-99667D4FC129}" srcOrd="2" destOrd="0" parTransId="{3D5C0B54-2528-40B1-A95C-542CDDCD5FFB}" sibTransId="{8075FE6A-3C6E-41D6-AC47-723BC14F8121}"/>
    <dgm:cxn modelId="{A4A16558-C2AB-4AE8-9577-2F561B92F12B}" type="presOf" srcId="{B8E98E87-6BE2-4BBD-A4A4-D51FF8B3D448}" destId="{2B0F252A-0313-4616-B52C-AC621D389096}" srcOrd="0" destOrd="0" presId="urn:microsoft.com/office/officeart/2005/8/layout/vList5"/>
    <dgm:cxn modelId="{78FD5958-28BA-4984-9A10-FD3770DCE632}" srcId="{B8E98E87-6BE2-4BBD-A4A4-D51FF8B3D448}" destId="{977B4101-CCB1-4FAB-A4CB-0C031052DC8C}" srcOrd="1" destOrd="0" parTransId="{5BE04425-1F6B-408A-9165-C851099B4478}" sibTransId="{4AC6174B-A107-47C4-9096-93FBBB5C1114}"/>
    <dgm:cxn modelId="{03EF357B-E906-43C3-A971-F1EF6ACD79BF}" srcId="{43DC4D42-2114-4068-935B-1C9ECA18D698}" destId="{05E2BE5E-B1B1-44A0-85F3-A4C9C5DD711C}" srcOrd="0" destOrd="0" parTransId="{12AB81E2-A27E-4E85-83B8-7355703C8A0D}" sibTransId="{7701427E-C03F-4E00-B33D-98A2C843F16D}"/>
    <dgm:cxn modelId="{2299327C-850C-401D-8B4E-07B7EBB80D99}" srcId="{0E1D1EFE-E500-4CE6-858B-B2D15D39C59E}" destId="{A0565300-F2AD-4B14-9BBA-97A904DF1301}" srcOrd="0" destOrd="0" parTransId="{2BD303E7-7F28-4690-A9BF-EBDD33964D0C}" sibTransId="{8D2982FF-91A8-4D3D-89DB-1784128EB9E3}"/>
    <dgm:cxn modelId="{537A838B-75C4-440E-A8C6-EF9518BAD388}" type="presOf" srcId="{1D779F40-1CE9-48F9-9629-ECD862FC610D}" destId="{677C24C0-8CA3-49D6-B6A3-301BC0D33D6D}" srcOrd="0" destOrd="0" presId="urn:microsoft.com/office/officeart/2005/8/layout/vList5"/>
    <dgm:cxn modelId="{DC02BE97-D851-45A2-8BAA-50FC506C94FE}" srcId="{12389CEC-7237-4BD2-A749-D2D9DA162102}" destId="{43DC4D42-2114-4068-935B-1C9ECA18D698}" srcOrd="1" destOrd="0" parTransId="{77FD2E6E-A68A-40D2-AB97-9170C20FDA02}" sibTransId="{5A0EC232-C37D-4DAD-9C40-832DCDCB54EF}"/>
    <dgm:cxn modelId="{E237669A-E595-4CCE-978D-718326E90FC5}" srcId="{12389CEC-7237-4BD2-A749-D2D9DA162102}" destId="{B8E98E87-6BE2-4BBD-A4A4-D51FF8B3D448}" srcOrd="2" destOrd="0" parTransId="{1FCC774C-C29E-4A4A-885B-64A384607AA6}" sibTransId="{346DC5C6-BA5A-407F-B8DB-2C320C6AF300}"/>
    <dgm:cxn modelId="{766479B0-AFFE-4600-B81A-FF5036C806BE}" srcId="{12389CEC-7237-4BD2-A749-D2D9DA162102}" destId="{4F740D8D-047A-496E-A5F7-952BA1560BAB}" srcOrd="3" destOrd="0" parTransId="{D07D3442-7291-4DDD-B088-C239482D7AA9}" sibTransId="{C87D9AD7-0782-467E-8BE7-ADAE37681AE1}"/>
    <dgm:cxn modelId="{E1F836BC-AB47-4F7F-8AA3-497490C17C76}" srcId="{4F740D8D-047A-496E-A5F7-952BA1560BAB}" destId="{2A9E587D-66FF-4594-8A56-C85B0E3FD038}" srcOrd="0" destOrd="0" parTransId="{3EB21DF1-6E2C-4B10-9545-52A6079B0563}" sibTransId="{F49C94BB-0812-4020-8A56-7DA8B3E090BB}"/>
    <dgm:cxn modelId="{B1F431C4-76F2-47C8-A30E-0C8F2F41EF65}" srcId="{0E1D1EFE-E500-4CE6-858B-B2D15D39C59E}" destId="{2DC7242C-7402-4F93-86FB-56996D06F31C}" srcOrd="1" destOrd="0" parTransId="{428EC457-430C-4822-820C-FD01B4977413}" sibTransId="{4A48519E-5890-43B8-B7C5-3D5693240CEA}"/>
    <dgm:cxn modelId="{71ED74D3-947A-4D36-8A22-1F41C29494B1}" type="presOf" srcId="{A0565300-F2AD-4B14-9BBA-97A904DF1301}" destId="{3FEAC57E-9C08-418A-BB61-770159BDDFD7}" srcOrd="0" destOrd="0" presId="urn:microsoft.com/office/officeart/2005/8/layout/vList5"/>
    <dgm:cxn modelId="{47D28FD3-ACDA-4F86-A0E9-09DB4AFD03C2}" type="presOf" srcId="{2A9E587D-66FF-4594-8A56-C85B0E3FD038}" destId="{A0A0A139-60F6-4BF7-B8DE-A8FCA2AC8014}" srcOrd="0" destOrd="0" presId="urn:microsoft.com/office/officeart/2005/8/layout/vList5"/>
    <dgm:cxn modelId="{E92895D9-D4D9-46A2-B360-9B865163A535}" type="presOf" srcId="{977B4101-CCB1-4FAB-A4CB-0C031052DC8C}" destId="{677C24C0-8CA3-49D6-B6A3-301BC0D33D6D}" srcOrd="0" destOrd="1" presId="urn:microsoft.com/office/officeart/2005/8/layout/vList5"/>
    <dgm:cxn modelId="{179D73E0-937E-4D47-BF4E-B6A3A6EC6F2B}" type="presOf" srcId="{84D4B1A2-24CD-4734-8FF0-68216B717843}" destId="{654BD88C-5C7A-42EA-B4D4-09190530DBDC}" srcOrd="0" destOrd="1" presId="urn:microsoft.com/office/officeart/2005/8/layout/vList5"/>
    <dgm:cxn modelId="{39415EEA-A415-4E38-8F86-68B2B40F10A5}" srcId="{43DC4D42-2114-4068-935B-1C9ECA18D698}" destId="{84D4B1A2-24CD-4734-8FF0-68216B717843}" srcOrd="1" destOrd="0" parTransId="{66CE49FB-6CB3-48DD-AEC5-55DBCE87A787}" sibTransId="{18DFAE81-826B-45D5-B493-E87D6BC8120C}"/>
    <dgm:cxn modelId="{AA5949ED-E1BC-4EDB-A443-3C7CE7BB5511}" srcId="{12389CEC-7237-4BD2-A749-D2D9DA162102}" destId="{0E1D1EFE-E500-4CE6-858B-B2D15D39C59E}" srcOrd="0" destOrd="0" parTransId="{A9FD0013-0E6A-4049-B09D-05200005B326}" sibTransId="{E807D5C6-7D61-4A7A-90EC-0E77903556AA}"/>
    <dgm:cxn modelId="{A64ED5F8-D7CC-4F79-8736-952F0DEE26ED}" type="presOf" srcId="{12389CEC-7237-4BD2-A749-D2D9DA162102}" destId="{890ED0F5-9806-4257-81E3-C60A03775F69}" srcOrd="0" destOrd="0" presId="urn:microsoft.com/office/officeart/2005/8/layout/vList5"/>
    <dgm:cxn modelId="{828062FB-D9F2-4EA3-8757-1FB01B91A446}" type="presOf" srcId="{05E2BE5E-B1B1-44A0-85F3-A4C9C5DD711C}" destId="{654BD88C-5C7A-42EA-B4D4-09190530DBDC}" srcOrd="0" destOrd="0" presId="urn:microsoft.com/office/officeart/2005/8/layout/vList5"/>
    <dgm:cxn modelId="{E2D4E589-F6EB-453D-A051-147F361FB7B3}" type="presParOf" srcId="{890ED0F5-9806-4257-81E3-C60A03775F69}" destId="{EF0DB0E8-6FC5-49A7-97AC-7E84F6419AD5}" srcOrd="0" destOrd="0" presId="urn:microsoft.com/office/officeart/2005/8/layout/vList5"/>
    <dgm:cxn modelId="{E0CF9BB8-9D64-497C-987D-A02DD1FF534E}" type="presParOf" srcId="{EF0DB0E8-6FC5-49A7-97AC-7E84F6419AD5}" destId="{F5AA99CE-5CE8-4F74-B3B8-E73F6A7B6511}" srcOrd="0" destOrd="0" presId="urn:microsoft.com/office/officeart/2005/8/layout/vList5"/>
    <dgm:cxn modelId="{092CC343-B8B4-476A-99C0-4EDE3A669F96}" type="presParOf" srcId="{EF0DB0E8-6FC5-49A7-97AC-7E84F6419AD5}" destId="{3FEAC57E-9C08-418A-BB61-770159BDDFD7}" srcOrd="1" destOrd="0" presId="urn:microsoft.com/office/officeart/2005/8/layout/vList5"/>
    <dgm:cxn modelId="{E745445D-CCB6-4473-A733-D40C2F1EBCB9}" type="presParOf" srcId="{890ED0F5-9806-4257-81E3-C60A03775F69}" destId="{1931B7E0-23C6-4931-8047-15FF6021F55D}" srcOrd="1" destOrd="0" presId="urn:microsoft.com/office/officeart/2005/8/layout/vList5"/>
    <dgm:cxn modelId="{BC24B938-D3D1-4375-9508-3E994598273B}" type="presParOf" srcId="{890ED0F5-9806-4257-81E3-C60A03775F69}" destId="{30E132AF-672A-46ED-8EE1-A73EB67D8432}" srcOrd="2" destOrd="0" presId="urn:microsoft.com/office/officeart/2005/8/layout/vList5"/>
    <dgm:cxn modelId="{7EDC8E33-D5FF-438F-A422-EED1E124AABC}" type="presParOf" srcId="{30E132AF-672A-46ED-8EE1-A73EB67D8432}" destId="{C77BCA4B-76CB-4051-9887-A8AB22A631AE}" srcOrd="0" destOrd="0" presId="urn:microsoft.com/office/officeart/2005/8/layout/vList5"/>
    <dgm:cxn modelId="{C4AAE231-90FB-44BD-8246-EFB2641D8EEC}" type="presParOf" srcId="{30E132AF-672A-46ED-8EE1-A73EB67D8432}" destId="{654BD88C-5C7A-42EA-B4D4-09190530DBDC}" srcOrd="1" destOrd="0" presId="urn:microsoft.com/office/officeart/2005/8/layout/vList5"/>
    <dgm:cxn modelId="{232A2A0C-71DF-459B-8594-23DEC53F4303}" type="presParOf" srcId="{890ED0F5-9806-4257-81E3-C60A03775F69}" destId="{EC5DB51B-D2A0-4792-8FD9-9433F7F69FBE}" srcOrd="3" destOrd="0" presId="urn:microsoft.com/office/officeart/2005/8/layout/vList5"/>
    <dgm:cxn modelId="{477058AA-6808-49A0-8E1E-D24A07CF2362}" type="presParOf" srcId="{890ED0F5-9806-4257-81E3-C60A03775F69}" destId="{AAF40CC2-8926-4477-8C14-38282B962574}" srcOrd="4" destOrd="0" presId="urn:microsoft.com/office/officeart/2005/8/layout/vList5"/>
    <dgm:cxn modelId="{ABD94798-1092-43D9-BE24-EAC0E639BFC2}" type="presParOf" srcId="{AAF40CC2-8926-4477-8C14-38282B962574}" destId="{2B0F252A-0313-4616-B52C-AC621D389096}" srcOrd="0" destOrd="0" presId="urn:microsoft.com/office/officeart/2005/8/layout/vList5"/>
    <dgm:cxn modelId="{1CA4DA76-32D2-40B7-9BCD-E33A84E036F2}" type="presParOf" srcId="{AAF40CC2-8926-4477-8C14-38282B962574}" destId="{677C24C0-8CA3-49D6-B6A3-301BC0D33D6D}" srcOrd="1" destOrd="0" presId="urn:microsoft.com/office/officeart/2005/8/layout/vList5"/>
    <dgm:cxn modelId="{2C8D2169-FA1A-4DA2-9283-2F86AE1DDC1B}" type="presParOf" srcId="{890ED0F5-9806-4257-81E3-C60A03775F69}" destId="{A142AF4F-DCDD-4CC2-8D45-39303E4C7A63}" srcOrd="5" destOrd="0" presId="urn:microsoft.com/office/officeart/2005/8/layout/vList5"/>
    <dgm:cxn modelId="{878008AD-78C2-499F-A217-6C283FE59150}" type="presParOf" srcId="{890ED0F5-9806-4257-81E3-C60A03775F69}" destId="{8730BCEA-9B71-4E5C-952D-BDB7D1A500C4}" srcOrd="6" destOrd="0" presId="urn:microsoft.com/office/officeart/2005/8/layout/vList5"/>
    <dgm:cxn modelId="{29E5F90D-55E0-4815-AEF6-7B6F2F4CD44E}" type="presParOf" srcId="{8730BCEA-9B71-4E5C-952D-BDB7D1A500C4}" destId="{3D8EB59C-B342-459E-A54B-2351ED4CDC81}" srcOrd="0" destOrd="0" presId="urn:microsoft.com/office/officeart/2005/8/layout/vList5"/>
    <dgm:cxn modelId="{2B11CDBF-0289-4673-A568-260DC99CD61F}" type="presParOf" srcId="{8730BCEA-9B71-4E5C-952D-BDB7D1A500C4}" destId="{A0A0A139-60F6-4BF7-B8DE-A8FCA2AC80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35031-11D1-4170-9F99-4E1A6F5763FF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FAA95939-4376-4B86-B80E-BAD4EE1DBBFB}">
      <dgm:prSet phldrT="[Text]"/>
      <dgm:spPr/>
      <dgm:t>
        <a:bodyPr/>
        <a:lstStyle/>
        <a:p>
          <a:r>
            <a:rPr lang="en-US"/>
            <a:t>Revenue</a:t>
          </a:r>
        </a:p>
      </dgm:t>
    </dgm:pt>
    <dgm:pt modelId="{F3CD58FA-95C9-44B9-AEFA-235B96F04334}" type="parTrans" cxnId="{A6107C42-0D17-47D8-A082-0BFAB854D89C}">
      <dgm:prSet/>
      <dgm:spPr/>
      <dgm:t>
        <a:bodyPr/>
        <a:lstStyle/>
        <a:p>
          <a:endParaRPr lang="en-US"/>
        </a:p>
      </dgm:t>
    </dgm:pt>
    <dgm:pt modelId="{761FA791-2B58-4225-A0B1-77D0CF5C80DB}" type="sibTrans" cxnId="{A6107C42-0D17-47D8-A082-0BFAB854D89C}">
      <dgm:prSet/>
      <dgm:spPr/>
      <dgm:t>
        <a:bodyPr/>
        <a:lstStyle/>
        <a:p>
          <a:endParaRPr lang="en-US"/>
        </a:p>
      </dgm:t>
    </dgm:pt>
    <dgm:pt modelId="{7520D5AB-7BCD-47A1-B751-CA88F056AEC7}">
      <dgm:prSet phldrT="[Text]"/>
      <dgm:spPr/>
      <dgm:t>
        <a:bodyPr/>
        <a:lstStyle/>
        <a:p>
          <a:r>
            <a:rPr lang="en-US"/>
            <a:t>Operating Expenses</a:t>
          </a:r>
        </a:p>
      </dgm:t>
    </dgm:pt>
    <dgm:pt modelId="{B56846BB-456E-46C7-AF74-F7C85078236E}" type="parTrans" cxnId="{3357BA3A-59C6-4D1F-8375-1F2E688335E4}">
      <dgm:prSet/>
      <dgm:spPr/>
      <dgm:t>
        <a:bodyPr/>
        <a:lstStyle/>
        <a:p>
          <a:endParaRPr lang="en-US"/>
        </a:p>
      </dgm:t>
    </dgm:pt>
    <dgm:pt modelId="{F8822AC2-6F79-47F3-936F-AF23B636A31A}" type="sibTrans" cxnId="{3357BA3A-59C6-4D1F-8375-1F2E688335E4}">
      <dgm:prSet/>
      <dgm:spPr/>
      <dgm:t>
        <a:bodyPr/>
        <a:lstStyle/>
        <a:p>
          <a:endParaRPr lang="en-US"/>
        </a:p>
      </dgm:t>
    </dgm:pt>
    <dgm:pt modelId="{3A2129A7-9891-4068-80AC-CE54DD6948C9}">
      <dgm:prSet phldrT="[Text]"/>
      <dgm:spPr/>
      <dgm:t>
        <a:bodyPr/>
        <a:lstStyle/>
        <a:p>
          <a:r>
            <a:rPr lang="en-US"/>
            <a:t>Capital Needs</a:t>
          </a:r>
        </a:p>
      </dgm:t>
    </dgm:pt>
    <dgm:pt modelId="{5FB9C2CB-3815-4F95-9300-76092913EE71}" type="parTrans" cxnId="{1399324F-FE28-4AF0-96F0-14266F116C2C}">
      <dgm:prSet/>
      <dgm:spPr/>
      <dgm:t>
        <a:bodyPr/>
        <a:lstStyle/>
        <a:p>
          <a:endParaRPr lang="en-US"/>
        </a:p>
      </dgm:t>
    </dgm:pt>
    <dgm:pt modelId="{3D2365DF-13AB-46B1-86B3-7CB406EE0A77}" type="sibTrans" cxnId="{1399324F-FE28-4AF0-96F0-14266F116C2C}">
      <dgm:prSet/>
      <dgm:spPr/>
      <dgm:t>
        <a:bodyPr/>
        <a:lstStyle/>
        <a:p>
          <a:endParaRPr lang="en-US"/>
        </a:p>
      </dgm:t>
    </dgm:pt>
    <dgm:pt modelId="{5C56E9AF-42B8-4802-A6BA-453336C619D5}" type="pres">
      <dgm:prSet presAssocID="{EF135031-11D1-4170-9F99-4E1A6F5763FF}" presName="compositeShape" presStyleCnt="0">
        <dgm:presLayoutVars>
          <dgm:chMax val="7"/>
          <dgm:dir/>
          <dgm:resizeHandles val="exact"/>
        </dgm:presLayoutVars>
      </dgm:prSet>
      <dgm:spPr/>
    </dgm:pt>
    <dgm:pt modelId="{01DE35EB-8394-43EC-B9D1-9192A8596F2F}" type="pres">
      <dgm:prSet presAssocID="{FAA95939-4376-4B86-B80E-BAD4EE1DBBFB}" presName="circ1" presStyleLbl="vennNode1" presStyleIdx="0" presStyleCnt="3"/>
      <dgm:spPr/>
    </dgm:pt>
    <dgm:pt modelId="{B090862D-D6BF-43FA-8643-D77CFA01E1A2}" type="pres">
      <dgm:prSet presAssocID="{FAA95939-4376-4B86-B80E-BAD4EE1DBBF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9F3F7E-478C-4764-AEA5-82D7BE863DBA}" type="pres">
      <dgm:prSet presAssocID="{7520D5AB-7BCD-47A1-B751-CA88F056AEC7}" presName="circ2" presStyleLbl="vennNode1" presStyleIdx="1" presStyleCnt="3"/>
      <dgm:spPr/>
    </dgm:pt>
    <dgm:pt modelId="{D543C88C-1DE7-4183-9D17-79E5E291AF59}" type="pres">
      <dgm:prSet presAssocID="{7520D5AB-7BCD-47A1-B751-CA88F056AEC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5F2183-ED9C-41AE-A475-DCA4FC8F185D}" type="pres">
      <dgm:prSet presAssocID="{3A2129A7-9891-4068-80AC-CE54DD6948C9}" presName="circ3" presStyleLbl="vennNode1" presStyleIdx="2" presStyleCnt="3"/>
      <dgm:spPr/>
    </dgm:pt>
    <dgm:pt modelId="{1635571A-AD42-477C-B71E-2E6ADBE3B999}" type="pres">
      <dgm:prSet presAssocID="{3A2129A7-9891-4068-80AC-CE54DD6948C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357BA3A-59C6-4D1F-8375-1F2E688335E4}" srcId="{EF135031-11D1-4170-9F99-4E1A6F5763FF}" destId="{7520D5AB-7BCD-47A1-B751-CA88F056AEC7}" srcOrd="1" destOrd="0" parTransId="{B56846BB-456E-46C7-AF74-F7C85078236E}" sibTransId="{F8822AC2-6F79-47F3-936F-AF23B636A31A}"/>
    <dgm:cxn modelId="{A6107C42-0D17-47D8-A082-0BFAB854D89C}" srcId="{EF135031-11D1-4170-9F99-4E1A6F5763FF}" destId="{FAA95939-4376-4B86-B80E-BAD4EE1DBBFB}" srcOrd="0" destOrd="0" parTransId="{F3CD58FA-95C9-44B9-AEFA-235B96F04334}" sibTransId="{761FA791-2B58-4225-A0B1-77D0CF5C80DB}"/>
    <dgm:cxn modelId="{1399324F-FE28-4AF0-96F0-14266F116C2C}" srcId="{EF135031-11D1-4170-9F99-4E1A6F5763FF}" destId="{3A2129A7-9891-4068-80AC-CE54DD6948C9}" srcOrd="2" destOrd="0" parTransId="{5FB9C2CB-3815-4F95-9300-76092913EE71}" sibTransId="{3D2365DF-13AB-46B1-86B3-7CB406EE0A77}"/>
    <dgm:cxn modelId="{8C1CC274-15A1-4BF3-BD0D-F9F8680EC8BF}" type="presOf" srcId="{FAA95939-4376-4B86-B80E-BAD4EE1DBBFB}" destId="{01DE35EB-8394-43EC-B9D1-9192A8596F2F}" srcOrd="0" destOrd="0" presId="urn:microsoft.com/office/officeart/2005/8/layout/venn1"/>
    <dgm:cxn modelId="{AB95B4B2-62F2-44B3-9D70-A68B68302420}" type="presOf" srcId="{EF135031-11D1-4170-9F99-4E1A6F5763FF}" destId="{5C56E9AF-42B8-4802-A6BA-453336C619D5}" srcOrd="0" destOrd="0" presId="urn:microsoft.com/office/officeart/2005/8/layout/venn1"/>
    <dgm:cxn modelId="{54C200DE-609C-4E35-98E6-A0C45203437B}" type="presOf" srcId="{3A2129A7-9891-4068-80AC-CE54DD6948C9}" destId="{1635571A-AD42-477C-B71E-2E6ADBE3B999}" srcOrd="1" destOrd="0" presId="urn:microsoft.com/office/officeart/2005/8/layout/venn1"/>
    <dgm:cxn modelId="{96A9A3E1-2CD3-4C3E-8FF6-F2635E0959A1}" type="presOf" srcId="{3A2129A7-9891-4068-80AC-CE54DD6948C9}" destId="{C95F2183-ED9C-41AE-A475-DCA4FC8F185D}" srcOrd="0" destOrd="0" presId="urn:microsoft.com/office/officeart/2005/8/layout/venn1"/>
    <dgm:cxn modelId="{B7D53BE6-AEE0-4436-A8CD-FC8655184199}" type="presOf" srcId="{7520D5AB-7BCD-47A1-B751-CA88F056AEC7}" destId="{D543C88C-1DE7-4183-9D17-79E5E291AF59}" srcOrd="1" destOrd="0" presId="urn:microsoft.com/office/officeart/2005/8/layout/venn1"/>
    <dgm:cxn modelId="{FA69D8F1-63E2-4C63-AD2F-A58D790C5198}" type="presOf" srcId="{FAA95939-4376-4B86-B80E-BAD4EE1DBBFB}" destId="{B090862D-D6BF-43FA-8643-D77CFA01E1A2}" srcOrd="1" destOrd="0" presId="urn:microsoft.com/office/officeart/2005/8/layout/venn1"/>
    <dgm:cxn modelId="{23AD98F6-9191-4EE7-8C48-45B8E7C713A0}" type="presOf" srcId="{7520D5AB-7BCD-47A1-B751-CA88F056AEC7}" destId="{D69F3F7E-478C-4764-AEA5-82D7BE863DBA}" srcOrd="0" destOrd="0" presId="urn:microsoft.com/office/officeart/2005/8/layout/venn1"/>
    <dgm:cxn modelId="{92179C81-439E-426C-80B6-14B72D1FC97B}" type="presParOf" srcId="{5C56E9AF-42B8-4802-A6BA-453336C619D5}" destId="{01DE35EB-8394-43EC-B9D1-9192A8596F2F}" srcOrd="0" destOrd="0" presId="urn:microsoft.com/office/officeart/2005/8/layout/venn1"/>
    <dgm:cxn modelId="{24F9E60D-6581-4C46-BC08-5E33051DC286}" type="presParOf" srcId="{5C56E9AF-42B8-4802-A6BA-453336C619D5}" destId="{B090862D-D6BF-43FA-8643-D77CFA01E1A2}" srcOrd="1" destOrd="0" presId="urn:microsoft.com/office/officeart/2005/8/layout/venn1"/>
    <dgm:cxn modelId="{56711420-8324-4918-9976-D367FDF3A618}" type="presParOf" srcId="{5C56E9AF-42B8-4802-A6BA-453336C619D5}" destId="{D69F3F7E-478C-4764-AEA5-82D7BE863DBA}" srcOrd="2" destOrd="0" presId="urn:microsoft.com/office/officeart/2005/8/layout/venn1"/>
    <dgm:cxn modelId="{28C7C721-D258-4A4A-BACE-9BFF980C4E69}" type="presParOf" srcId="{5C56E9AF-42B8-4802-A6BA-453336C619D5}" destId="{D543C88C-1DE7-4183-9D17-79E5E291AF59}" srcOrd="3" destOrd="0" presId="urn:microsoft.com/office/officeart/2005/8/layout/venn1"/>
    <dgm:cxn modelId="{C2A179B1-27A9-4F42-A7A3-DB6B6A10DA00}" type="presParOf" srcId="{5C56E9AF-42B8-4802-A6BA-453336C619D5}" destId="{C95F2183-ED9C-41AE-A475-DCA4FC8F185D}" srcOrd="4" destOrd="0" presId="urn:microsoft.com/office/officeart/2005/8/layout/venn1"/>
    <dgm:cxn modelId="{E7D01FFB-5429-42D9-AF94-CB9A1511D040}" type="presParOf" srcId="{5C56E9AF-42B8-4802-A6BA-453336C619D5}" destId="{1635571A-AD42-477C-B71E-2E6ADBE3B99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0F3C6-0A44-4CEC-B417-1A6178D82041}">
      <dsp:nvSpPr>
        <dsp:cNvPr id="0" name=""/>
        <dsp:cNvSpPr/>
      </dsp:nvSpPr>
      <dsp:spPr>
        <a:xfrm>
          <a:off x="0" y="3938"/>
          <a:ext cx="6479627" cy="8389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10832-A863-4971-8438-B29EF90C6F67}">
      <dsp:nvSpPr>
        <dsp:cNvPr id="0" name=""/>
        <dsp:cNvSpPr/>
      </dsp:nvSpPr>
      <dsp:spPr>
        <a:xfrm>
          <a:off x="253795" y="192712"/>
          <a:ext cx="461445" cy="461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52627-9D82-4F34-ABEF-8572E8DDD0A1}">
      <dsp:nvSpPr>
        <dsp:cNvPr id="0" name=""/>
        <dsp:cNvSpPr/>
      </dsp:nvSpPr>
      <dsp:spPr>
        <a:xfrm>
          <a:off x="969035" y="3938"/>
          <a:ext cx="5510591" cy="83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93" tIns="88793" rIns="88793" bIns="8879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Address backlog of capital needs to create better living conditions for residents</a:t>
          </a:r>
        </a:p>
      </dsp:txBody>
      <dsp:txXfrm>
        <a:off x="969035" y="3938"/>
        <a:ext cx="5510591" cy="838991"/>
      </dsp:txXfrm>
    </dsp:sp>
    <dsp:sp modelId="{4DDF2B54-A32A-4878-BFB1-07F2F2E8377F}">
      <dsp:nvSpPr>
        <dsp:cNvPr id="0" name=""/>
        <dsp:cNvSpPr/>
      </dsp:nvSpPr>
      <dsp:spPr>
        <a:xfrm>
          <a:off x="0" y="1052678"/>
          <a:ext cx="6479627" cy="8389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415E4-6F0D-4613-8DA3-8506BA86C355}">
      <dsp:nvSpPr>
        <dsp:cNvPr id="0" name=""/>
        <dsp:cNvSpPr/>
      </dsp:nvSpPr>
      <dsp:spPr>
        <a:xfrm>
          <a:off x="253795" y="1241451"/>
          <a:ext cx="461445" cy="461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D9C8D-8981-41B2-8158-C82C1F768793}">
      <dsp:nvSpPr>
        <dsp:cNvPr id="0" name=""/>
        <dsp:cNvSpPr/>
      </dsp:nvSpPr>
      <dsp:spPr>
        <a:xfrm>
          <a:off x="969035" y="1052678"/>
          <a:ext cx="5510591" cy="83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93" tIns="88793" rIns="88793" bIns="8879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Access debt and equity to finance improvements</a:t>
          </a:r>
        </a:p>
      </dsp:txBody>
      <dsp:txXfrm>
        <a:off x="969035" y="1052678"/>
        <a:ext cx="5510591" cy="838991"/>
      </dsp:txXfrm>
    </dsp:sp>
    <dsp:sp modelId="{B1CC62A1-C3A5-45F7-820F-69C656F1391D}">
      <dsp:nvSpPr>
        <dsp:cNvPr id="0" name=""/>
        <dsp:cNvSpPr/>
      </dsp:nvSpPr>
      <dsp:spPr>
        <a:xfrm>
          <a:off x="0" y="2101418"/>
          <a:ext cx="6479627" cy="8389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9A203-7AC9-4437-AAB4-B8EE765DE8B2}">
      <dsp:nvSpPr>
        <dsp:cNvPr id="0" name=""/>
        <dsp:cNvSpPr/>
      </dsp:nvSpPr>
      <dsp:spPr>
        <a:xfrm>
          <a:off x="253795" y="2290191"/>
          <a:ext cx="461445" cy="461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C1E19-4FEB-4A31-8E81-189B4FA12C81}">
      <dsp:nvSpPr>
        <dsp:cNvPr id="0" name=""/>
        <dsp:cNvSpPr/>
      </dsp:nvSpPr>
      <dsp:spPr>
        <a:xfrm>
          <a:off x="969035" y="2101418"/>
          <a:ext cx="5510591" cy="83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93" tIns="88793" rIns="88793" bIns="8879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Preserve affordable housing for the long term</a:t>
          </a:r>
        </a:p>
      </dsp:txBody>
      <dsp:txXfrm>
        <a:off x="969035" y="2101418"/>
        <a:ext cx="5510591" cy="838991"/>
      </dsp:txXfrm>
    </dsp:sp>
    <dsp:sp modelId="{4AF4B8B6-4977-4C47-A437-2659BD21DB72}">
      <dsp:nvSpPr>
        <dsp:cNvPr id="0" name=""/>
        <dsp:cNvSpPr/>
      </dsp:nvSpPr>
      <dsp:spPr>
        <a:xfrm>
          <a:off x="0" y="3150158"/>
          <a:ext cx="6479627" cy="8389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B61D1-9C55-4995-A7F7-169D9A940969}">
      <dsp:nvSpPr>
        <dsp:cNvPr id="0" name=""/>
        <dsp:cNvSpPr/>
      </dsp:nvSpPr>
      <dsp:spPr>
        <a:xfrm>
          <a:off x="253795" y="3338931"/>
          <a:ext cx="461445" cy="461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1AA6D-2F8F-417E-819D-978FE0BC2F96}">
      <dsp:nvSpPr>
        <dsp:cNvPr id="0" name=""/>
        <dsp:cNvSpPr/>
      </dsp:nvSpPr>
      <dsp:spPr>
        <a:xfrm>
          <a:off x="969035" y="3150158"/>
          <a:ext cx="5510591" cy="83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93" tIns="88793" rIns="88793" bIns="8879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Simplify program administration</a:t>
          </a:r>
        </a:p>
      </dsp:txBody>
      <dsp:txXfrm>
        <a:off x="969035" y="3150158"/>
        <a:ext cx="5510591" cy="838991"/>
      </dsp:txXfrm>
    </dsp:sp>
    <dsp:sp modelId="{EA031E23-B511-4965-97B0-4C335E82BF53}">
      <dsp:nvSpPr>
        <dsp:cNvPr id="0" name=""/>
        <dsp:cNvSpPr/>
      </dsp:nvSpPr>
      <dsp:spPr>
        <a:xfrm>
          <a:off x="0" y="4198898"/>
          <a:ext cx="6479627" cy="8389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4D9FD-C5F4-49F4-89E2-53F253C9B368}">
      <dsp:nvSpPr>
        <dsp:cNvPr id="0" name=""/>
        <dsp:cNvSpPr/>
      </dsp:nvSpPr>
      <dsp:spPr>
        <a:xfrm>
          <a:off x="253795" y="4387671"/>
          <a:ext cx="461445" cy="4614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FF414-3118-4D42-94F7-745B42FF3CE9}">
      <dsp:nvSpPr>
        <dsp:cNvPr id="0" name=""/>
        <dsp:cNvSpPr/>
      </dsp:nvSpPr>
      <dsp:spPr>
        <a:xfrm>
          <a:off x="969035" y="4198898"/>
          <a:ext cx="5510591" cy="83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93" tIns="88793" rIns="88793" bIns="8879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Protect resident rights</a:t>
          </a:r>
        </a:p>
      </dsp:txBody>
      <dsp:txXfrm>
        <a:off x="969035" y="4198898"/>
        <a:ext cx="5510591" cy="838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AC57E-9C08-418A-BB61-770159BDDFD7}">
      <dsp:nvSpPr>
        <dsp:cNvPr id="0" name=""/>
        <dsp:cNvSpPr/>
      </dsp:nvSpPr>
      <dsp:spPr>
        <a:xfrm rot="5400000">
          <a:off x="5265858" y="-3066152"/>
          <a:ext cx="1113129" cy="72480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Predictable initial contract rents based on public housing funding – “2020 RAD Rents” based on FY 2020 levels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Rents adjusted by Operating Cost Adjustment Factor (OCAF)</a:t>
          </a:r>
        </a:p>
      </dsp:txBody>
      <dsp:txXfrm rot="-5400000">
        <a:off x="2198396" y="55648"/>
        <a:ext cx="7193716" cy="1004453"/>
      </dsp:txXfrm>
    </dsp:sp>
    <dsp:sp modelId="{F5AA99CE-5CE8-4F74-B3B8-E73F6A7B6511}">
      <dsp:nvSpPr>
        <dsp:cNvPr id="0" name=""/>
        <dsp:cNvSpPr/>
      </dsp:nvSpPr>
      <dsp:spPr>
        <a:xfrm>
          <a:off x="1080" y="88710"/>
          <a:ext cx="2197315" cy="93832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Stable Funding</a:t>
          </a:r>
        </a:p>
      </dsp:txBody>
      <dsp:txXfrm>
        <a:off x="46885" y="134515"/>
        <a:ext cx="2105705" cy="846716"/>
      </dsp:txXfrm>
    </dsp:sp>
    <dsp:sp modelId="{654BD88C-5C7A-42EA-B4D4-09190530DBDC}">
      <dsp:nvSpPr>
        <dsp:cNvPr id="0" name=""/>
        <dsp:cNvSpPr/>
      </dsp:nvSpPr>
      <dsp:spPr>
        <a:xfrm rot="5400000">
          <a:off x="5293398" y="-1883457"/>
          <a:ext cx="1113129" cy="72480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Capital Needs Assessment completed to determine rehab needs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PHA must secure financing and fund Replacement Reserve to address needs</a:t>
          </a:r>
        </a:p>
      </dsp:txBody>
      <dsp:txXfrm rot="-5400000">
        <a:off x="2225931" y="1238348"/>
        <a:ext cx="7193725" cy="1004453"/>
      </dsp:txXfrm>
    </dsp:sp>
    <dsp:sp modelId="{C77BCA4B-76CB-4051-9887-A8AB22A631AE}">
      <dsp:nvSpPr>
        <dsp:cNvPr id="0" name=""/>
        <dsp:cNvSpPr/>
      </dsp:nvSpPr>
      <dsp:spPr>
        <a:xfrm>
          <a:off x="1080" y="1271410"/>
          <a:ext cx="2224850" cy="93832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Recapitalization</a:t>
          </a:r>
        </a:p>
      </dsp:txBody>
      <dsp:txXfrm>
        <a:off x="46885" y="1317215"/>
        <a:ext cx="2133240" cy="846716"/>
      </dsp:txXfrm>
    </dsp:sp>
    <dsp:sp modelId="{677C24C0-8CA3-49D6-B6A3-301BC0D33D6D}">
      <dsp:nvSpPr>
        <dsp:cNvPr id="0" name=""/>
        <dsp:cNvSpPr/>
      </dsp:nvSpPr>
      <dsp:spPr>
        <a:xfrm rot="5400000">
          <a:off x="5265858" y="-700753"/>
          <a:ext cx="1113129" cy="72480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Resident right of return + prohibition against rescreening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Public housing organizing and procedural rights continue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“Choice-mobility” requirement</a:t>
          </a:r>
        </a:p>
      </dsp:txBody>
      <dsp:txXfrm rot="-5400000">
        <a:off x="2198396" y="2421047"/>
        <a:ext cx="7193716" cy="1004453"/>
      </dsp:txXfrm>
    </dsp:sp>
    <dsp:sp modelId="{2B0F252A-0313-4616-B52C-AC621D389096}">
      <dsp:nvSpPr>
        <dsp:cNvPr id="0" name=""/>
        <dsp:cNvSpPr/>
      </dsp:nvSpPr>
      <dsp:spPr>
        <a:xfrm>
          <a:off x="1080" y="2454110"/>
          <a:ext cx="2197315" cy="93832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Tenant Rights</a:t>
          </a:r>
        </a:p>
      </dsp:txBody>
      <dsp:txXfrm>
        <a:off x="46885" y="2499915"/>
        <a:ext cx="2105705" cy="846716"/>
      </dsp:txXfrm>
    </dsp:sp>
    <dsp:sp modelId="{A0A0A139-60F6-4BF7-B8DE-A8FCA2AC8014}">
      <dsp:nvSpPr>
        <dsp:cNvPr id="0" name=""/>
        <dsp:cNvSpPr/>
      </dsp:nvSpPr>
      <dsp:spPr>
        <a:xfrm rot="5400000">
          <a:off x="5265858" y="481946"/>
          <a:ext cx="1113129" cy="72480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One-for-one hard unit replacement </a:t>
          </a:r>
          <a:r>
            <a:rPr lang="en-US" sz="1400" kern="1200" dirty="0"/>
            <a:t>(with de minimis exception)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Ownership or control by a public or non-profit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Long-term HAP contract must renew at each expiration; RAD Use Agreement recorded on land</a:t>
          </a:r>
        </a:p>
      </dsp:txBody>
      <dsp:txXfrm rot="-5400000">
        <a:off x="2198396" y="3603746"/>
        <a:ext cx="7193716" cy="1004453"/>
      </dsp:txXfrm>
    </dsp:sp>
    <dsp:sp modelId="{3D8EB59C-B342-459E-A54B-2351ED4CDC81}">
      <dsp:nvSpPr>
        <dsp:cNvPr id="0" name=""/>
        <dsp:cNvSpPr/>
      </dsp:nvSpPr>
      <dsp:spPr>
        <a:xfrm>
          <a:off x="1080" y="3636810"/>
          <a:ext cx="2197315" cy="93832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Public Stewardship</a:t>
          </a:r>
        </a:p>
      </dsp:txBody>
      <dsp:txXfrm>
        <a:off x="46885" y="3682615"/>
        <a:ext cx="2105705" cy="846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E35EB-8394-43EC-B9D1-9192A8596F2F}">
      <dsp:nvSpPr>
        <dsp:cNvPr id="0" name=""/>
        <dsp:cNvSpPr/>
      </dsp:nvSpPr>
      <dsp:spPr>
        <a:xfrm>
          <a:off x="3775233" y="61773"/>
          <a:ext cx="2965132" cy="29651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Revenue</a:t>
          </a:r>
        </a:p>
      </dsp:txBody>
      <dsp:txXfrm>
        <a:off x="4170584" y="580671"/>
        <a:ext cx="2174430" cy="1334309"/>
      </dsp:txXfrm>
    </dsp:sp>
    <dsp:sp modelId="{D69F3F7E-478C-4764-AEA5-82D7BE863DBA}">
      <dsp:nvSpPr>
        <dsp:cNvPr id="0" name=""/>
        <dsp:cNvSpPr/>
      </dsp:nvSpPr>
      <dsp:spPr>
        <a:xfrm>
          <a:off x="4845152" y="1914981"/>
          <a:ext cx="2965132" cy="29651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Operating Expenses</a:t>
          </a:r>
        </a:p>
      </dsp:txBody>
      <dsp:txXfrm>
        <a:off x="5751988" y="2680973"/>
        <a:ext cx="1779079" cy="1630822"/>
      </dsp:txXfrm>
    </dsp:sp>
    <dsp:sp modelId="{C95F2183-ED9C-41AE-A475-DCA4FC8F185D}">
      <dsp:nvSpPr>
        <dsp:cNvPr id="0" name=""/>
        <dsp:cNvSpPr/>
      </dsp:nvSpPr>
      <dsp:spPr>
        <a:xfrm>
          <a:off x="2705315" y="1914981"/>
          <a:ext cx="2965132" cy="29651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Capital Needs</a:t>
          </a:r>
        </a:p>
      </dsp:txBody>
      <dsp:txXfrm>
        <a:off x="2984531" y="2680973"/>
        <a:ext cx="1779079" cy="1630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DD6D1-F61D-4A15-9A8D-1480FF6AC6A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F847-B2DE-430F-9661-F4246E03D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96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to Will – I used the figures you showed me, inflated to the 2022 OCAF and used 110% of the 2022 FMR for East Baton Rouge.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3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2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to Will – I used the figures you showed me, inflated to the 2022 OCAF and used 110% of the 2022 FMR for East Baton Rouge.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84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6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8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93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56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47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1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86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0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49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78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23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96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5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9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3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F847-B2DE-430F-9661-F4246E03D5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3281-BF05-0C47-92B2-43BDC8591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21201-2412-D247-8C08-36364A532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49AC2-8BF0-C04B-9276-DB96F822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EE8-3AF2-B948-AA98-C61FCD2219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260EA-60F9-C040-8275-82B1407E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5D8E-2162-DC49-82E3-5F4C28EB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01AA-E1B4-AE42-AF2F-F90BE03D1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7A7B-507E-7145-A332-326AAC4D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C2E92-0579-564C-80C0-08520F1D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B9FA5-E7DA-8943-AD9C-8344AA9A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EE8-3AF2-B948-AA98-C61FCD2219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5E6E4-63CA-974D-A17D-49F9E12C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1EA09-121D-AD48-BF02-B314A9EC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01AA-E1B4-AE42-AF2F-F90BE03D1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1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016AB-6386-CE49-8FE9-6159437BD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B0D67-91F3-004B-96A7-86B174E0A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96AD8-4977-4247-AC90-F5760B0E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EE8-3AF2-B948-AA98-C61FCD2219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7BEFE-283E-5249-B748-18FDFCF8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A27C4-266D-1340-B37D-2D3E39E1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01AA-E1B4-AE42-AF2F-F90BE03D1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4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A13C-1F38-1540-957F-570BE3FF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DE8A-14DD-2A4F-98E8-253CA253A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AAC1-7090-8047-BFC3-3B54D684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EE8-3AF2-B948-AA98-C61FCD2219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C06-743B-3840-A59E-8F1A40F4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48ED0-DA9E-2249-8952-BA935C4C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01AA-E1B4-AE42-AF2F-F90BE03D1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90D2-7312-034D-BDF3-EC4423DB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F260F-D4A5-6F48-A057-5B81F0B94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45A8E-9E57-7E46-9F2C-6622EC94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EE8-3AF2-B948-AA98-C61FCD2219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DE48E-A27D-174E-9468-9E1C7D42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C866B-A99B-EA45-BF5B-9BFA6863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01AA-E1B4-AE42-AF2F-F90BE03D1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18D0-9EA3-7E4D-A571-47D40C9D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AA49-3057-3E4B-A762-581EF1F7A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74195-6D72-F640-AD76-4A6EA5F8C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1CBC7-E970-9747-9E46-F626FA6B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EE8-3AF2-B948-AA98-C61FCD2219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DDF2C-EC76-DC4C-BDD3-374D9989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A96AF-D2DD-5041-9666-9A6750C0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01AA-E1B4-AE42-AF2F-F90BE03D1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2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9A6A2-6AF0-D243-92A9-C6BE8947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5C12A-E374-F34B-8E46-7D069A6BB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3EA43-86DB-3A4E-9D9E-6CA6F960E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5B59E-0C0C-9344-9C54-C573C6C16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5ABD4-2BC4-AE42-A850-DC18DE365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EEC85-868C-B545-87E3-24BAA57B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EE8-3AF2-B948-AA98-C61FCD2219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05EA3-1532-CB45-B6CB-AB3F16D4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1395D-A50B-E34C-8A0C-29BAC174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01AA-E1B4-AE42-AF2F-F90BE03D1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1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E0CB-F07F-104D-87B8-34BB2A06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A2B9C-AD94-574D-988B-4E48DFE5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EE8-3AF2-B948-AA98-C61FCD2219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F8271-3321-474A-A90D-BD96FE20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850F0-03EB-744D-B432-B3056737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01AA-E1B4-AE42-AF2F-F90BE03D1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5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62CF1-9DBA-044C-9A8B-AB127694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EE8-3AF2-B948-AA98-C61FCD2219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13827-9368-5E45-BBE0-FC8ADA4D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CF368-45DC-CC4F-8CB5-4578EF3E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01AA-E1B4-AE42-AF2F-F90BE03D1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AAF6-B7E7-AF49-8AEC-762BE8C8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01995-6862-EA40-80EE-0D11D889B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ADBC4-419B-FB4C-AD7B-E52BB3E7F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7BD0E-5E55-934D-BC7B-5D964604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EE8-3AF2-B948-AA98-C61FCD2219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9C9AE-32DB-E545-9312-3E65CCDA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FB212-3450-BE40-AF74-07E8ACD3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01AA-E1B4-AE42-AF2F-F90BE03D1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DAAE-DF16-D94F-9BA6-02A59630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383E3-42EA-6B43-8792-F7A5E9CED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BBD4E-B994-844A-BBE2-263497434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03EC2-62A2-534D-89AE-7866178C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EE8-3AF2-B948-AA98-C61FCD2219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12764-6D16-7F47-8069-142F0B7C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88283-E1BE-844A-BFF0-6005C65C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01AA-E1B4-AE42-AF2F-F90BE03D1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2AC09-004F-F345-B48B-4436FAEB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1A628-1D9B-6348-AA3F-39B73E5EB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A539E-7382-F249-A606-E7ACDE779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59EE8-3AF2-B948-AA98-C61FCD2219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C2540-37C2-B542-9372-A030A2D53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DFE92-FFF4-EC48-AD9A-F785481E6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01AA-E1B4-AE42-AF2F-F90BE03D1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0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uduser.gov/" TargetMode="External"/><Relationship Id="rId4" Type="http://schemas.openxmlformats.org/officeDocument/2006/relationships/hyperlink" Target="http://www.hud.gov/ra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ad@hud.gov" TargetMode="External"/><Relationship Id="rId5" Type="http://schemas.openxmlformats.org/officeDocument/2006/relationships/hyperlink" Target="http://www.hud.gov/rad" TargetMode="External"/><Relationship Id="rId4" Type="http://schemas.openxmlformats.org/officeDocument/2006/relationships/image" Target="../media/image2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sites/dfiles/Housing/documents/H-2019-09-PIH-2019-23_RAD_Notice%20Rev4_20190905.pdf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www.hud.gov/sites/dfiles/Housing/documents/RAD_112-55_Comprehensive_Ramseyer_3-30-1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ud.gov/sites/dfiles/Housing/documents/RAD_Inventory_Assessment_Tool_3.xlsm" TargetMode="External"/><Relationship Id="rId5" Type="http://schemas.openxmlformats.org/officeDocument/2006/relationships/hyperlink" Target="http://www.radresource.net/" TargetMode="External"/><Relationship Id="rId4" Type="http://schemas.openxmlformats.org/officeDocument/2006/relationships/hyperlink" Target="https://www.hud.gov/sites/documents/16-17HSGN_16-17PIHN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is image depicts the official seal of the U.S. Department of Housing and Urban Development and presentation introductory slide for the Office of Housing, Office of Multifamily Housing Programs. ">
            <a:extLst>
              <a:ext uri="{FF2B5EF4-FFF2-40B4-BE49-F238E27FC236}">
                <a16:creationId xmlns:a16="http://schemas.microsoft.com/office/drawing/2014/main" id="{7673B9CE-4848-224B-8CE2-D0BDF60C7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2" y="10274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1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Section 18 Disposition and Demolition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51DDB-0CC6-AD68-CA73-EE4403AB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204113" cy="44309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Preserve or redevelop </a:t>
            </a:r>
            <a:r>
              <a:rPr lang="en-US" dirty="0"/>
              <a:t>asset as affordable housing </a:t>
            </a:r>
          </a:p>
          <a:p>
            <a:pPr lvl="1"/>
            <a:r>
              <a:rPr lang="en-US" sz="2800" dirty="0"/>
              <a:t>Project-Based Vouchers (PBVs) (HOTMA exceptions)</a:t>
            </a:r>
          </a:p>
          <a:p>
            <a:pPr lvl="1"/>
            <a:r>
              <a:rPr lang="en-US" sz="2800" dirty="0"/>
              <a:t>Rehab with other financing (LIHTC)</a:t>
            </a:r>
          </a:p>
          <a:p>
            <a:pPr lvl="1"/>
            <a:r>
              <a:rPr lang="en-US" sz="2800" dirty="0"/>
              <a:t>“Commensurate Public Benefit”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Sell asset on the open market </a:t>
            </a:r>
            <a:r>
              <a:rPr lang="en-US" dirty="0"/>
              <a:t>at fair market value</a:t>
            </a:r>
          </a:p>
          <a:p>
            <a:pPr lvl="1"/>
            <a:r>
              <a:rPr lang="en-US" sz="2800" dirty="0"/>
              <a:t>Asset is physically obsolete (“as is” sale) or current location is undesirable/isolated</a:t>
            </a:r>
          </a:p>
          <a:p>
            <a:pPr lvl="1"/>
            <a:r>
              <a:rPr lang="en-US" sz="2800" dirty="0"/>
              <a:t>Give residents tenant-based vouchers</a:t>
            </a:r>
          </a:p>
          <a:p>
            <a:pPr lvl="1"/>
            <a:r>
              <a:rPr lang="en-US" sz="2800" dirty="0"/>
              <a:t>Generate proceeds - facilitate off-site development of PBV or PH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5E1EC-92EC-F8F2-9747-FDACC54D3B9C}"/>
              </a:ext>
            </a:extLst>
          </p:cNvPr>
          <p:cNvSpPr txBox="1"/>
          <p:nvPr/>
        </p:nvSpPr>
        <p:spPr>
          <a:xfrm>
            <a:off x="8306457" y="4502277"/>
            <a:ext cx="3621804" cy="175432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/>
              <a:t>The PHA in and for the City of Minneapolis used Section 18 for the disposition of 717 scattered site units. These homes are now kept affordable under the project-based voucher platform.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1CB284-2941-9B98-864C-C768029FD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988" y="2084050"/>
            <a:ext cx="3178239" cy="23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2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Section 18 Justifications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3306F17-4C28-E84C-F2B8-130279FAB6F6}"/>
              </a:ext>
            </a:extLst>
          </p:cNvPr>
          <p:cNvSpPr/>
          <p:nvPr/>
        </p:nvSpPr>
        <p:spPr>
          <a:xfrm>
            <a:off x="1802090" y="2081171"/>
            <a:ext cx="8229600" cy="368565"/>
          </a:xfrm>
          <a:custGeom>
            <a:avLst/>
            <a:gdLst>
              <a:gd name="connsiteX0" fmla="*/ 0 w 5530569"/>
              <a:gd name="connsiteY0" fmla="*/ 0 h 374400"/>
              <a:gd name="connsiteX1" fmla="*/ 5530569 w 5530569"/>
              <a:gd name="connsiteY1" fmla="*/ 0 h 374400"/>
              <a:gd name="connsiteX2" fmla="*/ 5530569 w 5530569"/>
              <a:gd name="connsiteY2" fmla="*/ 374400 h 374400"/>
              <a:gd name="connsiteX3" fmla="*/ 0 w 5530569"/>
              <a:gd name="connsiteY3" fmla="*/ 374400 h 374400"/>
              <a:gd name="connsiteX4" fmla="*/ 0 w 5530569"/>
              <a:gd name="connsiteY4" fmla="*/ 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0569" h="374400">
                <a:moveTo>
                  <a:pt x="0" y="0"/>
                </a:moveTo>
                <a:lnTo>
                  <a:pt x="5530569" y="0"/>
                </a:lnTo>
                <a:lnTo>
                  <a:pt x="5530569" y="374400"/>
                </a:lnTo>
                <a:lnTo>
                  <a:pt x="0" y="37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84" tIns="28448" rIns="49784" bIns="28448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/>
              <a:t>Most Common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80A803D-6D38-6E18-51F6-BE6BFCF808FD}"/>
              </a:ext>
            </a:extLst>
          </p:cNvPr>
          <p:cNvSpPr/>
          <p:nvPr/>
        </p:nvSpPr>
        <p:spPr>
          <a:xfrm>
            <a:off x="1802090" y="2476295"/>
            <a:ext cx="8229600" cy="1879899"/>
          </a:xfrm>
          <a:custGeom>
            <a:avLst/>
            <a:gdLst>
              <a:gd name="connsiteX0" fmla="*/ 0 w 1760711"/>
              <a:gd name="connsiteY0" fmla="*/ 0 h 3211649"/>
              <a:gd name="connsiteX1" fmla="*/ 1760711 w 1760711"/>
              <a:gd name="connsiteY1" fmla="*/ 0 h 3211649"/>
              <a:gd name="connsiteX2" fmla="*/ 1760711 w 1760711"/>
              <a:gd name="connsiteY2" fmla="*/ 3211649 h 3211649"/>
              <a:gd name="connsiteX3" fmla="*/ 0 w 1760711"/>
              <a:gd name="connsiteY3" fmla="*/ 3211649 h 3211649"/>
              <a:gd name="connsiteX4" fmla="*/ 0 w 1760711"/>
              <a:gd name="connsiteY4" fmla="*/ 0 h 321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711" h="3211649">
                <a:moveTo>
                  <a:pt x="0" y="0"/>
                </a:moveTo>
                <a:lnTo>
                  <a:pt x="1760711" y="0"/>
                </a:lnTo>
                <a:lnTo>
                  <a:pt x="1760711" y="3211649"/>
                </a:lnTo>
                <a:lnTo>
                  <a:pt x="0" y="32116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338" tIns="37338" rIns="49784" bIns="56007" numCol="1" spcCol="1270" anchor="t" anchorCtr="0">
            <a:noAutofit/>
          </a:bodyPr>
          <a:lstStyle/>
          <a:p>
            <a:pPr marL="342900" lvl="1" indent="-3429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Physical obsolescence</a:t>
            </a:r>
          </a:p>
          <a:p>
            <a:pPr marL="342900" lvl="1" indent="-3429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Scattered-site</a:t>
            </a:r>
          </a:p>
          <a:p>
            <a:pPr marL="342900" lvl="1" indent="-3429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PHAs with 50 public housing units or less</a:t>
            </a:r>
          </a:p>
          <a:p>
            <a:pPr marL="342900" lvl="1" indent="-3429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RAD &amp; Section 18 Blends</a:t>
            </a:r>
          </a:p>
          <a:p>
            <a:pPr marL="0" lvl="1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CC316FB-8DB5-C011-44F2-84A26E1D3FE8}"/>
              </a:ext>
            </a:extLst>
          </p:cNvPr>
          <p:cNvSpPr/>
          <p:nvPr/>
        </p:nvSpPr>
        <p:spPr>
          <a:xfrm>
            <a:off x="1802090" y="4670933"/>
            <a:ext cx="8229600" cy="374400"/>
          </a:xfrm>
          <a:custGeom>
            <a:avLst/>
            <a:gdLst>
              <a:gd name="connsiteX0" fmla="*/ 0 w 1760711"/>
              <a:gd name="connsiteY0" fmla="*/ 0 h 374400"/>
              <a:gd name="connsiteX1" fmla="*/ 1760711 w 1760711"/>
              <a:gd name="connsiteY1" fmla="*/ 0 h 374400"/>
              <a:gd name="connsiteX2" fmla="*/ 1760711 w 1760711"/>
              <a:gd name="connsiteY2" fmla="*/ 374400 h 374400"/>
              <a:gd name="connsiteX3" fmla="*/ 0 w 1760711"/>
              <a:gd name="connsiteY3" fmla="*/ 374400 h 374400"/>
              <a:gd name="connsiteX4" fmla="*/ 0 w 1760711"/>
              <a:gd name="connsiteY4" fmla="*/ 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711" h="374400">
                <a:moveTo>
                  <a:pt x="0" y="0"/>
                </a:moveTo>
                <a:lnTo>
                  <a:pt x="1760711" y="0"/>
                </a:lnTo>
                <a:lnTo>
                  <a:pt x="1760711" y="374400"/>
                </a:lnTo>
                <a:lnTo>
                  <a:pt x="0" y="3744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84" tIns="28448" rIns="49784" bIns="28448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/>
              <a:t>Less Common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06A36E-3979-0172-38B1-913C3A824206}"/>
              </a:ext>
            </a:extLst>
          </p:cNvPr>
          <p:cNvSpPr/>
          <p:nvPr/>
        </p:nvSpPr>
        <p:spPr>
          <a:xfrm>
            <a:off x="1802090" y="5072036"/>
            <a:ext cx="4147018" cy="1472144"/>
          </a:xfrm>
          <a:custGeom>
            <a:avLst/>
            <a:gdLst>
              <a:gd name="connsiteX0" fmla="*/ 0 w 1760711"/>
              <a:gd name="connsiteY0" fmla="*/ 0 h 576073"/>
              <a:gd name="connsiteX1" fmla="*/ 1760711 w 1760711"/>
              <a:gd name="connsiteY1" fmla="*/ 0 h 576073"/>
              <a:gd name="connsiteX2" fmla="*/ 1760711 w 1760711"/>
              <a:gd name="connsiteY2" fmla="*/ 576073 h 576073"/>
              <a:gd name="connsiteX3" fmla="*/ 0 w 1760711"/>
              <a:gd name="connsiteY3" fmla="*/ 576073 h 576073"/>
              <a:gd name="connsiteX4" fmla="*/ 0 w 1760711"/>
              <a:gd name="connsiteY4" fmla="*/ 0 h 57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711" h="576073">
                <a:moveTo>
                  <a:pt x="0" y="0"/>
                </a:moveTo>
                <a:lnTo>
                  <a:pt x="1760711" y="0"/>
                </a:lnTo>
                <a:lnTo>
                  <a:pt x="1760711" y="576073"/>
                </a:lnTo>
                <a:lnTo>
                  <a:pt x="0" y="5760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338" tIns="37338" rIns="49784" bIns="56007" numCol="1" spcCol="1270" anchor="t" anchorCtr="0">
            <a:noAutofit/>
          </a:bodyPr>
          <a:lstStyle/>
          <a:p>
            <a:pPr marL="342900" lvl="1" indent="-3429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Surrounding Area</a:t>
            </a:r>
          </a:p>
          <a:p>
            <a:pPr marL="800100" lvl="2" indent="-342900" defTabSz="3111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Health and safety</a:t>
            </a:r>
          </a:p>
          <a:p>
            <a:pPr marL="800100" lvl="2" indent="-342900" defTabSz="3111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Infeasible operation</a:t>
            </a:r>
          </a:p>
          <a:p>
            <a:pPr marL="342900" lvl="1" indent="-342900" defTabSz="3111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Non-dwelling property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549F9C-084A-2D2D-42AA-1EE228ABCBA4}"/>
              </a:ext>
            </a:extLst>
          </p:cNvPr>
          <p:cNvSpPr/>
          <p:nvPr/>
        </p:nvSpPr>
        <p:spPr>
          <a:xfrm>
            <a:off x="5949108" y="5066624"/>
            <a:ext cx="4082582" cy="1472144"/>
          </a:xfrm>
          <a:custGeom>
            <a:avLst/>
            <a:gdLst>
              <a:gd name="connsiteX0" fmla="*/ 0 w 1760711"/>
              <a:gd name="connsiteY0" fmla="*/ 0 h 576073"/>
              <a:gd name="connsiteX1" fmla="*/ 1760711 w 1760711"/>
              <a:gd name="connsiteY1" fmla="*/ 0 h 576073"/>
              <a:gd name="connsiteX2" fmla="*/ 1760711 w 1760711"/>
              <a:gd name="connsiteY2" fmla="*/ 576073 h 576073"/>
              <a:gd name="connsiteX3" fmla="*/ 0 w 1760711"/>
              <a:gd name="connsiteY3" fmla="*/ 576073 h 576073"/>
              <a:gd name="connsiteX4" fmla="*/ 0 w 1760711"/>
              <a:gd name="connsiteY4" fmla="*/ 0 h 57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711" h="576073">
                <a:moveTo>
                  <a:pt x="0" y="0"/>
                </a:moveTo>
                <a:lnTo>
                  <a:pt x="1760711" y="0"/>
                </a:lnTo>
                <a:lnTo>
                  <a:pt x="1760711" y="576073"/>
                </a:lnTo>
                <a:lnTo>
                  <a:pt x="0" y="5760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338" tIns="37338" rIns="49784" bIns="56007" numCol="1" spcCol="1270" anchor="t" anchorCtr="0">
            <a:noAutofit/>
          </a:bodyPr>
          <a:lstStyle/>
          <a:p>
            <a:pPr marL="342900" lvl="1" indent="-342900" defTabSz="3111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“More efficient/effective”</a:t>
            </a:r>
          </a:p>
          <a:p>
            <a:pPr marL="342900" lvl="1" indent="-3429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 Minimis (Demolition only)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885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Section 18: Physical Obsolescence</a:t>
            </a:r>
            <a:endParaRPr lang="en-US" sz="4800" dirty="0">
              <a:solidFill>
                <a:schemeClr val="bg1"/>
              </a:solidFill>
              <a:latin typeface="Baskerville Old Face" panose="02020602080505020303" pitchFamily="18" charset="77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610623-9001-3F75-C1B3-3FFC13E14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5239"/>
            <a:ext cx="10515600" cy="40617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Eligibility</a:t>
            </a:r>
          </a:p>
          <a:p>
            <a:r>
              <a:rPr lang="en-US" dirty="0"/>
              <a:t>CNA shows that immediate repair and replacement needs of the property exceed the obsolescence standard - 57.14% of TDC for non-elevator building, 62.5% for elevator building</a:t>
            </a:r>
          </a:p>
          <a:p>
            <a:r>
              <a:rPr lang="en-US" dirty="0"/>
              <a:t>Costs include environmental, lead remediation or bringing property to fire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Typical Future Use</a:t>
            </a:r>
          </a:p>
          <a:p>
            <a:r>
              <a:rPr lang="en-US" dirty="0"/>
              <a:t>Sell the property in the open market</a:t>
            </a:r>
          </a:p>
          <a:p>
            <a:r>
              <a:rPr lang="en-US" dirty="0"/>
              <a:t>Redevelop the property with Project-Based Vouchers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6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Section 18: </a:t>
            </a:r>
            <a:r>
              <a:rPr lang="fr-FR" sz="4800" dirty="0" err="1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Scattered</a:t>
            </a:r>
            <a:r>
              <a:rPr lang="fr-FR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 Site </a:t>
            </a:r>
            <a:r>
              <a:rPr lang="fr-FR" sz="4800" dirty="0" err="1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Units</a:t>
            </a:r>
            <a:endParaRPr lang="en-US" sz="4800" dirty="0">
              <a:solidFill>
                <a:schemeClr val="bg1"/>
              </a:solidFill>
              <a:latin typeface="Baskerville Old Face" panose="02020602080505020303" pitchFamily="18" charset="77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610623-9001-3F75-C1B3-3FFC13E14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031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Eligibility</a:t>
            </a:r>
          </a:p>
          <a:p>
            <a:r>
              <a:rPr lang="en-US" dirty="0"/>
              <a:t>Buildings are non-contiguous with 4 or fewer units</a:t>
            </a:r>
          </a:p>
          <a:p>
            <a:r>
              <a:rPr lang="en-US" dirty="0"/>
              <a:t>Unsustainable to operate and/or maintain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Typical Future Use</a:t>
            </a:r>
          </a:p>
          <a:p>
            <a:r>
              <a:rPr lang="en-US" dirty="0"/>
              <a:t>Sell the property in the open market</a:t>
            </a:r>
          </a:p>
          <a:p>
            <a:r>
              <a:rPr lang="en-US" dirty="0"/>
              <a:t>Place properties under Project-Based Voucher contract</a:t>
            </a:r>
          </a:p>
          <a:p>
            <a:r>
              <a:rPr lang="en-US" dirty="0"/>
              <a:t>Create local homeownership program</a:t>
            </a:r>
          </a:p>
          <a:p>
            <a:r>
              <a:rPr lang="en-US" dirty="0"/>
              <a:t>Some and some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E1DFD7-5561-3C86-08CC-284F947A29B7}"/>
              </a:ext>
            </a:extLst>
          </p:cNvPr>
          <p:cNvGrpSpPr/>
          <p:nvPr/>
        </p:nvGrpSpPr>
        <p:grpSpPr>
          <a:xfrm>
            <a:off x="7815589" y="1825625"/>
            <a:ext cx="3806875" cy="4305901"/>
            <a:chOff x="7815589" y="1825625"/>
            <a:chExt cx="3806875" cy="43059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EBA88A-7477-B42B-5562-A7884A213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5589" y="1825625"/>
              <a:ext cx="3762900" cy="4305901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95ECAF-DC44-A4FC-7B70-7C0E338A54AF}"/>
                </a:ext>
              </a:extLst>
            </p:cNvPr>
            <p:cNvSpPr/>
            <p:nvPr/>
          </p:nvSpPr>
          <p:spPr>
            <a:xfrm>
              <a:off x="9555253" y="2516956"/>
              <a:ext cx="537328" cy="5373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D96401-D0CC-D8ED-53A4-FA5606824736}"/>
                </a:ext>
              </a:extLst>
            </p:cNvPr>
            <p:cNvSpPr/>
            <p:nvPr/>
          </p:nvSpPr>
          <p:spPr>
            <a:xfrm>
              <a:off x="7881995" y="5487970"/>
              <a:ext cx="537328" cy="5373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A0E31B-C96C-4879-F139-7C6B38B58F5C}"/>
                </a:ext>
              </a:extLst>
            </p:cNvPr>
            <p:cNvSpPr/>
            <p:nvPr/>
          </p:nvSpPr>
          <p:spPr>
            <a:xfrm>
              <a:off x="8764972" y="5148606"/>
              <a:ext cx="537328" cy="5373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50147BD-8E91-C939-DF36-986A85E5557F}"/>
                </a:ext>
              </a:extLst>
            </p:cNvPr>
            <p:cNvSpPr/>
            <p:nvPr/>
          </p:nvSpPr>
          <p:spPr>
            <a:xfrm>
              <a:off x="9730242" y="5044911"/>
              <a:ext cx="537328" cy="5373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0D37F4-4713-B1E6-29EB-0CACEEB6E6C1}"/>
                </a:ext>
              </a:extLst>
            </p:cNvPr>
            <p:cNvSpPr/>
            <p:nvPr/>
          </p:nvSpPr>
          <p:spPr>
            <a:xfrm>
              <a:off x="10029543" y="2067159"/>
              <a:ext cx="537328" cy="5373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6C0BFF-486C-54B6-E75B-92EA286D0506}"/>
                </a:ext>
              </a:extLst>
            </p:cNvPr>
            <p:cNvSpPr/>
            <p:nvPr/>
          </p:nvSpPr>
          <p:spPr>
            <a:xfrm>
              <a:off x="10226337" y="2443113"/>
              <a:ext cx="537328" cy="5373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1768EE-88C4-565E-CEB1-F7EE9B8E99A5}"/>
                </a:ext>
              </a:extLst>
            </p:cNvPr>
            <p:cNvSpPr/>
            <p:nvPr/>
          </p:nvSpPr>
          <p:spPr>
            <a:xfrm>
              <a:off x="11085136" y="2724794"/>
              <a:ext cx="537328" cy="5373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5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Section 18: Very Small PHA</a:t>
            </a:r>
            <a:endParaRPr lang="en-US" sz="4800" dirty="0">
              <a:solidFill>
                <a:schemeClr val="bg1"/>
              </a:solidFill>
              <a:latin typeface="Baskerville Old Face" panose="02020602080505020303" pitchFamily="18" charset="77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610623-9001-3F75-C1B3-3FFC13E14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7766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Eligibility</a:t>
            </a:r>
          </a:p>
          <a:p>
            <a:r>
              <a:rPr lang="en-US" dirty="0"/>
              <a:t>PHA has 50 or fewer public housing units</a:t>
            </a:r>
          </a:p>
          <a:p>
            <a:r>
              <a:rPr lang="en-US" dirty="0"/>
              <a:t>Must close-out Public Housing program via Consolidation/Transfer or ACC Termination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Typical Future 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Sell the property in the open market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Place properties under Project-Based Voucher contract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considerations: If Public Housing-Only PHA, must find Voucher PHA to administer vouchers</a:t>
            </a:r>
          </a:p>
        </p:txBody>
      </p:sp>
    </p:spTree>
    <p:extLst>
      <p:ext uri="{BB962C8B-B14F-4D97-AF65-F5344CB8AC3E}">
        <p14:creationId xmlns:p14="http://schemas.microsoft.com/office/powerpoint/2010/main" val="234577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RAD &amp; Section 18 Blends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51DDB-0CC6-AD68-CA73-EE4403AB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7325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PHAs can use RAD and Section 18 together. Notice PIH 2021-07 describes RAD/Section 18 Blends, which bring the best of both tools:</a:t>
            </a:r>
          </a:p>
          <a:p>
            <a:pPr lvl="1"/>
            <a:r>
              <a:rPr lang="en-US" sz="2800" dirty="0"/>
              <a:t>Higher contract rents support greater financing </a:t>
            </a:r>
          </a:p>
          <a:p>
            <a:pPr lvl="1"/>
            <a:r>
              <a:rPr lang="en-US" sz="2800" dirty="0"/>
              <a:t>Robust resident rights</a:t>
            </a:r>
          </a:p>
          <a:p>
            <a:pPr lvl="1"/>
            <a:r>
              <a:rPr lang="en-US" sz="2800" dirty="0"/>
              <a:t>RAD one-for-one replacement </a:t>
            </a:r>
            <a:r>
              <a:rPr lang="en-US" sz="2800" dirty="0" err="1"/>
              <a:t>reqs</a:t>
            </a:r>
            <a:r>
              <a:rPr lang="en-US" sz="2800" dirty="0"/>
              <a:t> apply (w/ de minimis) </a:t>
            </a:r>
          </a:p>
          <a:p>
            <a:pPr lvl="1"/>
            <a:r>
              <a:rPr lang="en-US" sz="2800" dirty="0"/>
              <a:t>Public housing funds can be used in project conversion</a:t>
            </a:r>
          </a:p>
          <a:p>
            <a:pPr lvl="1"/>
            <a:r>
              <a:rPr lang="en-US" sz="2800" dirty="0"/>
              <a:t>HUD underwriting of entire project to ensure project viability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4EBD8-2227-A60D-402A-12ECB58D10E0}"/>
              </a:ext>
            </a:extLst>
          </p:cNvPr>
          <p:cNvSpPr txBox="1"/>
          <p:nvPr/>
        </p:nvSpPr>
        <p:spPr>
          <a:xfrm>
            <a:off x="7552139" y="4583742"/>
            <a:ext cx="4190905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Oklahoma City Housing Authority used a RAD/Section 18 Blend to undertake substantial renovations at Sooner Haven Apartments.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7EB6A5-3765-B6D7-3340-F445AEBB9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140" y="2147778"/>
            <a:ext cx="4190906" cy="23760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5BCB01-F404-F39F-13BF-292624DD170B}"/>
              </a:ext>
            </a:extLst>
          </p:cNvPr>
          <p:cNvSpPr txBox="1"/>
          <p:nvPr/>
        </p:nvSpPr>
        <p:spPr>
          <a:xfrm>
            <a:off x="244548" y="6176963"/>
            <a:ext cx="11947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79 RAD/Section 18 blends since Oct. 2019 – average construction/rehab cost of $155k per unit</a:t>
            </a:r>
          </a:p>
        </p:txBody>
      </p:sp>
    </p:spTree>
    <p:extLst>
      <p:ext uri="{BB962C8B-B14F-4D97-AF65-F5344CB8AC3E}">
        <p14:creationId xmlns:p14="http://schemas.microsoft.com/office/powerpoint/2010/main" val="276077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Two Types of Blends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51DDB-0CC6-AD68-CA73-EE4403AB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8555"/>
          </a:xfrm>
        </p:spPr>
        <p:txBody>
          <a:bodyPr>
            <a:normAutofit fontScale="92500" lnSpcReduction="10000"/>
          </a:bodyPr>
          <a:lstStyle/>
          <a:p>
            <a:r>
              <a:rPr lang="en-US" u="sng"/>
              <a:t>Construction Blends</a:t>
            </a:r>
            <a:r>
              <a:rPr lang="en-US"/>
              <a:t> – Based on proposed construction costs for new construction or rehabilitation relative to HUD-published “Hard Construction Cost” thresholds</a:t>
            </a:r>
          </a:p>
          <a:p>
            <a:endParaRPr lang="en-US" sz="2600"/>
          </a:p>
          <a:p>
            <a:endParaRPr lang="en-US" sz="2600"/>
          </a:p>
          <a:p>
            <a:endParaRPr lang="en-US" sz="2600"/>
          </a:p>
          <a:p>
            <a:endParaRPr lang="en-US" sz="2600"/>
          </a:p>
          <a:p>
            <a:endParaRPr lang="en-US" sz="2600"/>
          </a:p>
          <a:p>
            <a:endParaRPr lang="en-US" sz="2600" u="sng"/>
          </a:p>
          <a:p>
            <a:r>
              <a:rPr lang="en-US" u="sng"/>
              <a:t>Small PHA Blends</a:t>
            </a:r>
            <a:r>
              <a:rPr lang="en-US"/>
              <a:t> – For PHAs with 250 or fewer public housing units</a:t>
            </a:r>
          </a:p>
          <a:p>
            <a:pPr lvl="1"/>
            <a:r>
              <a:rPr lang="en-US"/>
              <a:t> Up to 80% of the units may be disposed of under Section 18, but PHA must have a plan to recapitalize and convert </a:t>
            </a:r>
            <a:r>
              <a:rPr lang="en-US" u="sng"/>
              <a:t>all</a:t>
            </a:r>
            <a:r>
              <a:rPr lang="en-US"/>
              <a:t> of its public housing units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5D8268-78F7-8701-E4BE-E705EBC7477B}"/>
              </a:ext>
            </a:extLst>
          </p:cNvPr>
          <p:cNvGraphicFramePr>
            <a:graphicFrameLocks noGrp="1"/>
          </p:cNvGraphicFramePr>
          <p:nvPr/>
        </p:nvGraphicFramePr>
        <p:xfrm>
          <a:off x="1872341" y="2949458"/>
          <a:ext cx="8447315" cy="22381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84091">
                  <a:extLst>
                    <a:ext uri="{9D8B030D-6E8A-4147-A177-3AD203B41FA5}">
                      <a16:colId xmlns:a16="http://schemas.microsoft.com/office/drawing/2014/main" val="199989870"/>
                    </a:ext>
                  </a:extLst>
                </a:gridCol>
                <a:gridCol w="4963224">
                  <a:extLst>
                    <a:ext uri="{9D8B030D-6E8A-4147-A177-3AD203B41FA5}">
                      <a16:colId xmlns:a16="http://schemas.microsoft.com/office/drawing/2014/main" val="3638207535"/>
                    </a:ext>
                  </a:extLst>
                </a:gridCol>
              </a:tblGrid>
              <a:tr h="4308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Required HCC Threshold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RAD / Section 18 Blend Percentage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408250"/>
                  </a:ext>
                </a:extLst>
              </a:tr>
              <a:tr h="4308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&gt;30%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80% RAD / 20% Section 18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713684"/>
                  </a:ext>
                </a:extLst>
              </a:tr>
              <a:tr h="4308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&gt;60%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60% RAD / 40% Section 18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303020"/>
                  </a:ext>
                </a:extLst>
              </a:tr>
              <a:tr h="4308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&gt;90%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40% RAD / 60% Section 18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866728"/>
                  </a:ext>
                </a:extLst>
              </a:tr>
              <a:tr h="514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&gt;90% + in high-cost area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(Local HCC &gt; 120% of national average HCC)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20% RAD / 80% Section 18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583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65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Construction Blends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C6B216E-546E-8FF9-0801-16A570571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81059"/>
              </p:ext>
            </p:extLst>
          </p:nvPr>
        </p:nvGraphicFramePr>
        <p:xfrm>
          <a:off x="530772" y="2596414"/>
          <a:ext cx="11089300" cy="366504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600994">
                  <a:extLst>
                    <a:ext uri="{9D8B030D-6E8A-4147-A177-3AD203B41FA5}">
                      <a16:colId xmlns:a16="http://schemas.microsoft.com/office/drawing/2014/main" val="1568628361"/>
                    </a:ext>
                  </a:extLst>
                </a:gridCol>
                <a:gridCol w="3664615">
                  <a:extLst>
                    <a:ext uri="{9D8B030D-6E8A-4147-A177-3AD203B41FA5}">
                      <a16:colId xmlns:a16="http://schemas.microsoft.com/office/drawing/2014/main" val="2019091543"/>
                    </a:ext>
                  </a:extLst>
                </a:gridCol>
                <a:gridCol w="2823691">
                  <a:extLst>
                    <a:ext uri="{9D8B030D-6E8A-4147-A177-3AD203B41FA5}">
                      <a16:colId xmlns:a16="http://schemas.microsoft.com/office/drawing/2014/main" val="3685296468"/>
                    </a:ext>
                  </a:extLst>
                </a:gridCol>
              </a:tblGrid>
              <a:tr h="660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Construction Costs per Unit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RAD/Section 18 Construction Blend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Average Contract Rents (Estimate)*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31572"/>
                  </a:ext>
                </a:extLst>
              </a:tr>
              <a:tr h="561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&lt;$31k</a:t>
                      </a:r>
                    </a:p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(less than 30% of HCC)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100% RAD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$650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01544"/>
                  </a:ext>
                </a:extLst>
              </a:tr>
              <a:tr h="561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Between $31k and $62k</a:t>
                      </a:r>
                    </a:p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1" u="none" dirty="0">
                          <a:effectLst/>
                        </a:rPr>
                        <a:t>(between 30-60% of HCC)</a:t>
                      </a:r>
                      <a:endParaRPr lang="en-US" sz="2200" b="0" i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80% RAD / 20% Section 18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$692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619111"/>
                  </a:ext>
                </a:extLst>
              </a:tr>
              <a:tr h="561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Between $62k and $92k </a:t>
                      </a:r>
                    </a:p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1" dirty="0">
                          <a:effectLst/>
                        </a:rPr>
                        <a:t>(between 60-90% of HCC)</a:t>
                      </a:r>
                      <a:endParaRPr lang="en-US" sz="2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60% RAD/40% Section 18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$730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824091"/>
                  </a:ext>
                </a:extLst>
              </a:tr>
              <a:tr h="982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More than $92k or new construction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dirty="0">
                          <a:effectLst/>
                        </a:rPr>
                        <a:t>(more than 90% of HCC)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40% RAD/ 60% Section 18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$776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271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55E61C-60C7-28DE-1679-5906083DDC10}"/>
              </a:ext>
            </a:extLst>
          </p:cNvPr>
          <p:cNvSpPr txBox="1"/>
          <p:nvPr/>
        </p:nvSpPr>
        <p:spPr>
          <a:xfrm>
            <a:off x="711719" y="1334530"/>
            <a:ext cx="83183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100 unit </a:t>
            </a:r>
            <a:r>
              <a:rPr lang="en-US" sz="2800" dirty="0"/>
              <a:t>elderly</a:t>
            </a:r>
            <a:r>
              <a:rPr lang="en-US" sz="2400" dirty="0"/>
              <a:t> building in East Baton Rouge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 Rents are approximately 86% of FMR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87218-273F-A35F-EE32-4C04876C0871}"/>
              </a:ext>
            </a:extLst>
          </p:cNvPr>
          <p:cNvSpPr txBox="1"/>
          <p:nvPr/>
        </p:nvSpPr>
        <p:spPr>
          <a:xfrm>
            <a:off x="787496" y="6261456"/>
            <a:ext cx="831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*Assumes RAD rents set at $650 and PBV rents set at 110% of FMR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7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265538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Sample Pro Forma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8E2954-F66F-3875-09EC-E1A448A0D176}"/>
              </a:ext>
            </a:extLst>
          </p:cNvPr>
          <p:cNvGraphicFramePr>
            <a:graphicFrameLocks noGrp="1"/>
          </p:cNvGraphicFramePr>
          <p:nvPr/>
        </p:nvGraphicFramePr>
        <p:xfrm>
          <a:off x="739365" y="2462809"/>
          <a:ext cx="5787714" cy="4147671"/>
        </p:xfrm>
        <a:graphic>
          <a:graphicData uri="http://schemas.openxmlformats.org/drawingml/2006/table">
            <a:tbl>
              <a:tblPr firstRow="1" bandRow="1"/>
              <a:tblGrid>
                <a:gridCol w="2452888">
                  <a:extLst>
                    <a:ext uri="{9D8B030D-6E8A-4147-A177-3AD203B41FA5}">
                      <a16:colId xmlns:a16="http://schemas.microsoft.com/office/drawing/2014/main" val="3210790699"/>
                    </a:ext>
                  </a:extLst>
                </a:gridCol>
                <a:gridCol w="1405588">
                  <a:extLst>
                    <a:ext uri="{9D8B030D-6E8A-4147-A177-3AD203B41FA5}">
                      <a16:colId xmlns:a16="http://schemas.microsoft.com/office/drawing/2014/main" val="3816460785"/>
                    </a:ext>
                  </a:extLst>
                </a:gridCol>
                <a:gridCol w="1929238">
                  <a:extLst>
                    <a:ext uri="{9D8B030D-6E8A-4147-A177-3AD203B41FA5}">
                      <a16:colId xmlns:a16="http://schemas.microsoft.com/office/drawing/2014/main" val="1492679766"/>
                    </a:ext>
                  </a:extLst>
                </a:gridCol>
              </a:tblGrid>
              <a:tr h="367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 Forma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 Unit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662173"/>
                  </a:ext>
                </a:extLst>
              </a:tr>
              <a:tr h="367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Rents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$650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$780,000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161275"/>
                  </a:ext>
                </a:extLst>
              </a:tr>
              <a:tr h="367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Vacancy Loss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($20)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($23,400)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139426"/>
                  </a:ext>
                </a:extLst>
              </a:tr>
              <a:tr h="367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 Debt Loss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($13)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($15,600)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112685"/>
                  </a:ext>
                </a:extLst>
              </a:tr>
              <a:tr h="367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Income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$15,600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750833"/>
                  </a:ext>
                </a:extLst>
              </a:tr>
              <a:tr h="6484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Gross Income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$631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$756,600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15073"/>
                  </a:ext>
                </a:extLst>
              </a:tr>
              <a:tr h="367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Expenses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($451)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($541,200)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753358"/>
                  </a:ext>
                </a:extLst>
              </a:tr>
              <a:tr h="6484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Reserve Deposits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($50)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($60,000)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613772"/>
                  </a:ext>
                </a:extLst>
              </a:tr>
              <a:tr h="6484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Operating Income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$130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$155,400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84777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FD9D26-5199-C158-600C-446781351852}"/>
              </a:ext>
            </a:extLst>
          </p:cNvPr>
          <p:cNvSpPr txBox="1"/>
          <p:nvPr/>
        </p:nvSpPr>
        <p:spPr>
          <a:xfrm>
            <a:off x="711719" y="1334530"/>
            <a:ext cx="8318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Example: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100-unit East Baton Rouge property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57BCBE-B4B7-A4D0-98C7-40588492C7F7}"/>
              </a:ext>
            </a:extLst>
          </p:cNvPr>
          <p:cNvSpPr/>
          <p:nvPr/>
        </p:nvSpPr>
        <p:spPr>
          <a:xfrm>
            <a:off x="7233521" y="1572525"/>
            <a:ext cx="3012141" cy="20847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/>
              <a:t>Debt Scenario under RAD</a:t>
            </a:r>
          </a:p>
          <a:p>
            <a:pPr algn="ctr"/>
            <a:r>
              <a:rPr lang="en-US"/>
              <a:t>At today’s FHA mortgage terms, the property could support $2.4 million ($24k per unit) in debt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39A688-A865-38EE-949D-A3BAA1C326DB}"/>
              </a:ext>
            </a:extLst>
          </p:cNvPr>
          <p:cNvSpPr/>
          <p:nvPr/>
        </p:nvSpPr>
        <p:spPr>
          <a:xfrm>
            <a:off x="8184777" y="3925089"/>
            <a:ext cx="3789726" cy="26853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u="sng"/>
              <a:t>Debt Scenario with a RAD/Section 18 Blend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If the property completes over $31k per unit in rehab it is eligible for a RAD/Section 18 blend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At increased revenue under the blend, it could support $3.2 million ($32k per unit) in debt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4F8976-831C-5D99-FDB5-960F09F3CA15}"/>
              </a:ext>
            </a:extLst>
          </p:cNvPr>
          <p:cNvSpPr/>
          <p:nvPr/>
        </p:nvSpPr>
        <p:spPr>
          <a:xfrm>
            <a:off x="4727430" y="5795548"/>
            <a:ext cx="2340156" cy="713992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0F8F2E-8B67-40BA-B614-A47AF91D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01AA-E1B4-AE42-AF2F-F90BE03D1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2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Small PHA Blend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5E61C-60C7-28DE-1679-5906083DDC10}"/>
              </a:ext>
            </a:extLst>
          </p:cNvPr>
          <p:cNvSpPr txBox="1"/>
          <p:nvPr/>
        </p:nvSpPr>
        <p:spPr>
          <a:xfrm>
            <a:off x="711719" y="1334530"/>
            <a:ext cx="8318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PHA has 200 units across 4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Repositioning Plan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14BDFF-5C11-91C9-BFB5-BF02DE923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72996"/>
              </p:ext>
            </p:extLst>
          </p:nvPr>
        </p:nvGraphicFramePr>
        <p:xfrm>
          <a:off x="787496" y="2518558"/>
          <a:ext cx="10715659" cy="418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8080">
                  <a:extLst>
                    <a:ext uri="{9D8B030D-6E8A-4147-A177-3AD203B41FA5}">
                      <a16:colId xmlns:a16="http://schemas.microsoft.com/office/drawing/2014/main" val="168450874"/>
                    </a:ext>
                  </a:extLst>
                </a:gridCol>
                <a:gridCol w="2570820">
                  <a:extLst>
                    <a:ext uri="{9D8B030D-6E8A-4147-A177-3AD203B41FA5}">
                      <a16:colId xmlns:a16="http://schemas.microsoft.com/office/drawing/2014/main" val="2495980744"/>
                    </a:ext>
                  </a:extLst>
                </a:gridCol>
                <a:gridCol w="3623322">
                  <a:extLst>
                    <a:ext uri="{9D8B030D-6E8A-4147-A177-3AD203B41FA5}">
                      <a16:colId xmlns:a16="http://schemas.microsoft.com/office/drawing/2014/main" val="2212569951"/>
                    </a:ext>
                  </a:extLst>
                </a:gridCol>
                <a:gridCol w="3373437">
                  <a:extLst>
                    <a:ext uri="{9D8B030D-6E8A-4147-A177-3AD203B41FA5}">
                      <a16:colId xmlns:a16="http://schemas.microsoft.com/office/drawing/2014/main" val="389401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58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Scattered Site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Section 18 – Scattered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Sells 20 and generates proceeds</a:t>
                      </a:r>
                    </a:p>
                    <a:p>
                      <a:r>
                        <a:rPr lang="en-US" dirty="0"/>
                        <a:t>Retains 20 under an instrumentality and places under PBV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0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 unit elderly high-rise – good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RAD/Section 18 blend </a:t>
                      </a:r>
                    </a:p>
                    <a:p>
                      <a:r>
                        <a:rPr lang="en-US" sz="2000" dirty="0"/>
                        <a:t>(80% Section 18/20% RAD)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Places the property under PBV HAP contracts and increases revenue and services for residents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6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unit family site – needs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RAD/Section 18 blend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(80% Section 18/20% RAD)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 the property under PBV HAP contracts and secure financing to complete rehab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3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unit barracks-style – functionally obsolete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Section 18 – Very Small 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Demolish the property and redevelop with PBV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27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72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is slide depicts the official seal of the U.S. Department of Housing and Urban Development and presentation text. ">
            <a:extLst>
              <a:ext uri="{FF2B5EF4-FFF2-40B4-BE49-F238E27FC236}">
                <a16:creationId xmlns:a16="http://schemas.microsoft.com/office/drawing/2014/main" id="{969234C5-5C8E-034F-827C-BAE9DA4E3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26506A-C9B1-0C4D-95CA-3B9DD9B6F5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50" y="2745755"/>
            <a:ext cx="121793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77"/>
                <a:ea typeface="+mn-ea"/>
                <a:cs typeface="+mn-cs"/>
              </a:rPr>
              <a:t>Part 2: RAD + Other Repositioning Options</a:t>
            </a:r>
          </a:p>
        </p:txBody>
      </p:sp>
    </p:spTree>
    <p:extLst>
      <p:ext uri="{BB962C8B-B14F-4D97-AF65-F5344CB8AC3E}">
        <p14:creationId xmlns:p14="http://schemas.microsoft.com/office/powerpoint/2010/main" val="3140736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Streamlined Voluntary Conversion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51DDB-0CC6-AD68-CA73-EE4403ABA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Streamlined Voluntary Conversion (SVC) allows small PHAs to convert their inventory to tenant-based vouchers and closeout their Public Housing Program (Section 9 ACC). </a:t>
            </a:r>
          </a:p>
          <a:p>
            <a:r>
              <a:rPr lang="en-US" sz="3200" dirty="0"/>
              <a:t>Must be a small PHA (250 or fewer Section 9 public housing units under ACC) and convert all remaining units by transfer, consolidation, or ACC </a:t>
            </a:r>
            <a:r>
              <a:rPr lang="en-US" sz="3500" dirty="0"/>
              <a:t>termination. Then, close out public housing program. See PIH Notices 2014-24 and 2016-23.</a:t>
            </a:r>
          </a:p>
          <a:p>
            <a:r>
              <a:rPr lang="en-US" sz="3500" dirty="0"/>
              <a:t>Cannot project-base the vouchers without tenant consent</a:t>
            </a:r>
          </a:p>
        </p:txBody>
      </p:sp>
    </p:spTree>
    <p:extLst>
      <p:ext uri="{BB962C8B-B14F-4D97-AF65-F5344CB8AC3E}">
        <p14:creationId xmlns:p14="http://schemas.microsoft.com/office/powerpoint/2010/main" val="3291802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is slide depicts the official seal of the U.S. Department of Housing and Urban Development and presentation text. ">
            <a:extLst>
              <a:ext uri="{FF2B5EF4-FFF2-40B4-BE49-F238E27FC236}">
                <a16:creationId xmlns:a16="http://schemas.microsoft.com/office/drawing/2014/main" id="{969234C5-5C8E-034F-827C-BAE9DA4E3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26506A-C9B1-0C4D-95CA-3B9DD9B6F5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50" y="2745755"/>
            <a:ext cx="121793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77"/>
                <a:ea typeface="+mn-ea"/>
                <a:cs typeface="+mn-cs"/>
              </a:rPr>
              <a:t>How do I choose?</a:t>
            </a:r>
          </a:p>
        </p:txBody>
      </p:sp>
    </p:spTree>
    <p:extLst>
      <p:ext uri="{BB962C8B-B14F-4D97-AF65-F5344CB8AC3E}">
        <p14:creationId xmlns:p14="http://schemas.microsoft.com/office/powerpoint/2010/main" val="107619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262449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Strategic Choice: Preserve or Dispose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51DDB-0CC6-AD68-CA73-EE4403AB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4733"/>
          </a:xfrm>
        </p:spPr>
        <p:txBody>
          <a:bodyPr>
            <a:normAutofit/>
          </a:bodyPr>
          <a:lstStyle/>
          <a:p>
            <a:r>
              <a:rPr lang="en-US" sz="2600"/>
              <a:t>Some sites are poor locations for affordable housing, are too expensive to maintain, or are in markets with excess supply of housing</a:t>
            </a:r>
          </a:p>
          <a:p>
            <a:pPr lvl="1"/>
            <a:r>
              <a:rPr lang="en-US"/>
              <a:t>Dispose and provide residents with tenant-based vouchers (Section 18 or Streamlined Voluntary Conversion)</a:t>
            </a:r>
          </a:p>
          <a:p>
            <a:pPr lvl="1"/>
            <a:r>
              <a:rPr lang="en-US"/>
              <a:t>Or, if does not qualify for Section 18 or Streamlined Voluntary Conversion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/>
              <a:t>RAD Transfer of Assistance</a:t>
            </a:r>
          </a:p>
          <a:p>
            <a:r>
              <a:rPr lang="en-US" sz="2600"/>
              <a:t>Original property can be sold and proceeds can be used to support RAD rehabilitation or redevelopment</a:t>
            </a:r>
          </a:p>
          <a:p>
            <a:r>
              <a:rPr lang="en-US" sz="2600"/>
              <a:t>Homeownership also an option in lieu of preservation as affordable rental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C85113-37B1-DCE6-CB80-51EA5E5086E2}"/>
              </a:ext>
            </a:extLst>
          </p:cNvPr>
          <p:cNvSpPr/>
          <p:nvPr/>
        </p:nvSpPr>
        <p:spPr>
          <a:xfrm>
            <a:off x="2054918" y="5586803"/>
            <a:ext cx="3091543" cy="5660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Preserve or dispose the asset?</a:t>
            </a:r>
          </a:p>
        </p:txBody>
      </p:sp>
      <p:sp>
        <p:nvSpPr>
          <p:cNvPr id="8" name="Pentagon 31">
            <a:extLst>
              <a:ext uri="{FF2B5EF4-FFF2-40B4-BE49-F238E27FC236}">
                <a16:creationId xmlns:a16="http://schemas.microsoft.com/office/drawing/2014/main" id="{D72D2D6E-0C2C-ECFF-B7A2-A8FE6FEB22BC}"/>
              </a:ext>
            </a:extLst>
          </p:cNvPr>
          <p:cNvSpPr/>
          <p:nvPr/>
        </p:nvSpPr>
        <p:spPr>
          <a:xfrm>
            <a:off x="5551888" y="5640083"/>
            <a:ext cx="2191657" cy="456067"/>
          </a:xfrm>
          <a:prstGeom prst="homePlat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Dispose</a:t>
            </a:r>
          </a:p>
        </p:txBody>
      </p:sp>
      <p:sp>
        <p:nvSpPr>
          <p:cNvPr id="9" name="Pentagon 40">
            <a:extLst>
              <a:ext uri="{FF2B5EF4-FFF2-40B4-BE49-F238E27FC236}">
                <a16:creationId xmlns:a16="http://schemas.microsoft.com/office/drawing/2014/main" id="{344359A0-2BF1-DBFB-B077-A971A3A375FA}"/>
              </a:ext>
            </a:extLst>
          </p:cNvPr>
          <p:cNvSpPr/>
          <p:nvPr/>
        </p:nvSpPr>
        <p:spPr>
          <a:xfrm rot="5400000">
            <a:off x="3352420" y="5295967"/>
            <a:ext cx="368160" cy="2231007"/>
          </a:xfrm>
          <a:prstGeom prst="homePlate">
            <a:avLst>
              <a:gd name="adj" fmla="val 4407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Preserve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7303790C-7D37-FD00-B519-866282AC4563}"/>
              </a:ext>
            </a:extLst>
          </p:cNvPr>
          <p:cNvSpPr/>
          <p:nvPr/>
        </p:nvSpPr>
        <p:spPr>
          <a:xfrm>
            <a:off x="8034906" y="5586803"/>
            <a:ext cx="2358570" cy="56605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Sec 18 or SVC</a:t>
            </a:r>
          </a:p>
        </p:txBody>
      </p:sp>
    </p:spTree>
    <p:extLst>
      <p:ext uri="{BB962C8B-B14F-4D97-AF65-F5344CB8AC3E}">
        <p14:creationId xmlns:p14="http://schemas.microsoft.com/office/powerpoint/2010/main" val="1143561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262449"/>
            <a:ext cx="11130455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Strategic Choice: Compare RAD to PBV Rents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51DDB-0CC6-AD68-CA73-EE4403AB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473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Compare the RAD Rents vs. the regular PBV rents (lesser of 110% of FMR, less utility allowance, or reasonable rent)</a:t>
            </a:r>
          </a:p>
          <a:p>
            <a:r>
              <a:rPr lang="en-US" sz="2400" dirty="0"/>
              <a:t>If RAD rents equal or higher (~40% of all public housing), stick with RAD (unless wish to voucher out)</a:t>
            </a:r>
          </a:p>
          <a:p>
            <a:r>
              <a:rPr lang="en-US" sz="2400" dirty="0"/>
              <a:t>If RAD rents lower, consider Section 18 </a:t>
            </a:r>
            <a:br>
              <a:rPr lang="en-US" sz="2400" dirty="0"/>
            </a:br>
            <a:r>
              <a:rPr lang="en-US" sz="2400" dirty="0"/>
              <a:t>where eligible</a:t>
            </a:r>
          </a:p>
          <a:p>
            <a:pPr marL="0" indent="0">
              <a:buNone/>
            </a:pPr>
            <a:r>
              <a:rPr lang="en-US" sz="2400" u="sng" dirty="0"/>
              <a:t>Data Sources</a:t>
            </a:r>
          </a:p>
          <a:p>
            <a:pPr marL="0" indent="0">
              <a:buNone/>
            </a:pPr>
            <a:r>
              <a:rPr lang="en-US" sz="2400" dirty="0"/>
              <a:t>RAD Rents: </a:t>
            </a:r>
            <a:r>
              <a:rPr lang="en-US" sz="2400" dirty="0">
                <a:hlinkClick r:id="rId4"/>
              </a:rPr>
              <a:t>hud.gov/rad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FMRs: </a:t>
            </a:r>
            <a:r>
              <a:rPr lang="en-US" sz="2400" dirty="0">
                <a:hlinkClick r:id="rId5"/>
              </a:rPr>
              <a:t>HUDUser.gov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Reasonable Rent: PHA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53238A-6E9E-9B92-80AD-EFD2310E54B5}"/>
              </a:ext>
            </a:extLst>
          </p:cNvPr>
          <p:cNvSpPr/>
          <p:nvPr/>
        </p:nvSpPr>
        <p:spPr>
          <a:xfrm>
            <a:off x="2119087" y="5594846"/>
            <a:ext cx="3091543" cy="5660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Compare RAD Rents to </a:t>
            </a:r>
          </a:p>
          <a:p>
            <a:pPr algn="ctr"/>
            <a:r>
              <a:rPr lang="en-US"/>
              <a:t>PBV Rents</a:t>
            </a:r>
          </a:p>
        </p:txBody>
      </p:sp>
      <p:sp>
        <p:nvSpPr>
          <p:cNvPr id="13" name="Pentagon 36">
            <a:extLst>
              <a:ext uri="{FF2B5EF4-FFF2-40B4-BE49-F238E27FC236}">
                <a16:creationId xmlns:a16="http://schemas.microsoft.com/office/drawing/2014/main" id="{F444A7DC-0321-4BC7-D7AE-9D8CFF57A56C}"/>
              </a:ext>
            </a:extLst>
          </p:cNvPr>
          <p:cNvSpPr/>
          <p:nvPr/>
        </p:nvSpPr>
        <p:spPr>
          <a:xfrm>
            <a:off x="5616060" y="5649840"/>
            <a:ext cx="2191657" cy="456067"/>
          </a:xfrm>
          <a:prstGeom prst="homePlat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RAD rents higher</a:t>
            </a:r>
          </a:p>
        </p:txBody>
      </p:sp>
      <p:sp>
        <p:nvSpPr>
          <p:cNvPr id="14" name="Pentagon 39">
            <a:extLst>
              <a:ext uri="{FF2B5EF4-FFF2-40B4-BE49-F238E27FC236}">
                <a16:creationId xmlns:a16="http://schemas.microsoft.com/office/drawing/2014/main" id="{FA85D98A-7D9F-BB76-FF61-B327EE91AF4F}"/>
              </a:ext>
            </a:extLst>
          </p:cNvPr>
          <p:cNvSpPr/>
          <p:nvPr/>
        </p:nvSpPr>
        <p:spPr>
          <a:xfrm rot="5400000">
            <a:off x="3484406" y="5295967"/>
            <a:ext cx="368160" cy="2231007"/>
          </a:xfrm>
          <a:prstGeom prst="homePlate">
            <a:avLst>
              <a:gd name="adj" fmla="val 4407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RAD Rents lower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DD417628-E69A-8A7A-2E0B-F1B1C932A019}"/>
              </a:ext>
            </a:extLst>
          </p:cNvPr>
          <p:cNvSpPr/>
          <p:nvPr/>
        </p:nvSpPr>
        <p:spPr>
          <a:xfrm>
            <a:off x="8032304" y="5594846"/>
            <a:ext cx="2358570" cy="56605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RAD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4C48B80-3232-EE30-A242-98A65BC66D28}"/>
              </a:ext>
            </a:extLst>
          </p:cNvPr>
          <p:cNvGraphicFramePr>
            <a:graphicFrameLocks noGrp="1"/>
          </p:cNvGraphicFramePr>
          <p:nvPr/>
        </p:nvGraphicFramePr>
        <p:xfrm>
          <a:off x="6990903" y="3057088"/>
          <a:ext cx="4441372" cy="21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RAD 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PBV 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   110% of</a:t>
                      </a:r>
                      <a:r>
                        <a:rPr lang="en-US" sz="1800" baseline="0"/>
                        <a:t> FMR = $800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u="sng" baseline="0"/>
                        <a:t>                   - UA = $100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/>
                        <a:t> 110% of FMR, Less UA = $700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/>
                        <a:t>Reasonable Rent = $900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baseline="0"/>
                        <a:t>PBV Rent = $700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6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262449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Strategic Choice: Section 18 Eligibility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51DDB-0CC6-AD68-CA73-EE4403AB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4733"/>
          </a:xfrm>
        </p:spPr>
        <p:txBody>
          <a:bodyPr>
            <a:normAutofit fontScale="92500"/>
          </a:bodyPr>
          <a:lstStyle/>
          <a:p>
            <a:r>
              <a:rPr lang="en-US"/>
              <a:t>Scattered site (non-contiguous) with operational challenges can qualify under Section 18 without demonstrating “obsolescence”</a:t>
            </a:r>
          </a:p>
          <a:p>
            <a:r>
              <a:rPr lang="en-US"/>
              <a:t>PHAs with 50 or fewer units (including last 50 units of a larger portfolio) can qualify under Section 18 without demonstrating obsolescence</a:t>
            </a:r>
          </a:p>
          <a:p>
            <a:pPr lvl="1"/>
            <a:r>
              <a:rPr lang="en-US"/>
              <a:t>Note: HUD has also created a streamlined RAD conversion for PHAs with 50 or fewer units</a:t>
            </a:r>
          </a:p>
          <a:p>
            <a:r>
              <a:rPr lang="en-US"/>
              <a:t>If property is eligible for Section 18 or SVC, Section 18 provides more flexibility to the PHA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PHA’s choice to PBV or give tenants vouchers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1BA355-E8B5-A9B1-C01D-003436E4AB90}"/>
              </a:ext>
            </a:extLst>
          </p:cNvPr>
          <p:cNvSpPr/>
          <p:nvPr/>
        </p:nvSpPr>
        <p:spPr>
          <a:xfrm>
            <a:off x="2126347" y="5588050"/>
            <a:ext cx="3084283" cy="5660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Eligible for Sec 18 based on PHA size, scattered site?</a:t>
            </a:r>
          </a:p>
        </p:txBody>
      </p:sp>
      <p:sp>
        <p:nvSpPr>
          <p:cNvPr id="18" name="Pentagon 34">
            <a:extLst>
              <a:ext uri="{FF2B5EF4-FFF2-40B4-BE49-F238E27FC236}">
                <a16:creationId xmlns:a16="http://schemas.microsoft.com/office/drawing/2014/main" id="{EF5EC723-FA24-75D8-7BCC-B37AD3F6C069}"/>
              </a:ext>
            </a:extLst>
          </p:cNvPr>
          <p:cNvSpPr/>
          <p:nvPr/>
        </p:nvSpPr>
        <p:spPr>
          <a:xfrm rot="5400000">
            <a:off x="3477146" y="5295967"/>
            <a:ext cx="368160" cy="2231007"/>
          </a:xfrm>
          <a:prstGeom prst="homePlate">
            <a:avLst>
              <a:gd name="adj" fmla="val 4407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9" name="Pentagon 38">
            <a:extLst>
              <a:ext uri="{FF2B5EF4-FFF2-40B4-BE49-F238E27FC236}">
                <a16:creationId xmlns:a16="http://schemas.microsoft.com/office/drawing/2014/main" id="{1EECB79B-79B5-C120-FCB3-65C3955F9D46}"/>
              </a:ext>
            </a:extLst>
          </p:cNvPr>
          <p:cNvSpPr/>
          <p:nvPr/>
        </p:nvSpPr>
        <p:spPr>
          <a:xfrm>
            <a:off x="5616060" y="5640359"/>
            <a:ext cx="2191657" cy="456067"/>
          </a:xfrm>
          <a:prstGeom prst="homePlat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BF074279-4742-1BCA-37F5-924EFB3EB1A2}"/>
              </a:ext>
            </a:extLst>
          </p:cNvPr>
          <p:cNvSpPr/>
          <p:nvPr/>
        </p:nvSpPr>
        <p:spPr>
          <a:xfrm>
            <a:off x="8099075" y="5582678"/>
            <a:ext cx="2358570" cy="57142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Sec 18</a:t>
            </a:r>
          </a:p>
        </p:txBody>
      </p:sp>
    </p:spTree>
    <p:extLst>
      <p:ext uri="{BB962C8B-B14F-4D97-AF65-F5344CB8AC3E}">
        <p14:creationId xmlns:p14="http://schemas.microsoft.com/office/powerpoint/2010/main" val="4188695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262449"/>
            <a:ext cx="11130455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Strategic Choice: Assess Capital Needs</a:t>
            </a:r>
          </a:p>
        </p:txBody>
      </p:sp>
      <p:sp>
        <p:nvSpPr>
          <p:cNvPr id="16" name="AutoShape 6" descr="Image result for  Red Yellow Green gradient">
            <a:extLst>
              <a:ext uri="{FF2B5EF4-FFF2-40B4-BE49-F238E27FC236}">
                <a16:creationId xmlns:a16="http://schemas.microsoft.com/office/drawing/2014/main" id="{FD7638B1-42E4-5D6D-A0BC-DB42195000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7726" y="3345389"/>
            <a:ext cx="18002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84B483-D0FB-2A2D-C38D-80102305F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810" y="2592120"/>
            <a:ext cx="8229600" cy="1066800"/>
          </a:xfrm>
          <a:prstGeom prst="rect">
            <a:avLst/>
          </a:prstGeom>
        </p:spPr>
      </p:pic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A46C593C-B89E-34D5-E499-10806EE0E688}"/>
              </a:ext>
            </a:extLst>
          </p:cNvPr>
          <p:cNvSpPr/>
          <p:nvPr/>
        </p:nvSpPr>
        <p:spPr>
          <a:xfrm>
            <a:off x="3038619" y="1826263"/>
            <a:ext cx="2563563" cy="581932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/>
              <a:t>RAD</a:t>
            </a:r>
          </a:p>
        </p:txBody>
      </p:sp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5F9D7945-C9DC-A804-EAB2-E923828DD707}"/>
              </a:ext>
            </a:extLst>
          </p:cNvPr>
          <p:cNvSpPr/>
          <p:nvPr/>
        </p:nvSpPr>
        <p:spPr>
          <a:xfrm>
            <a:off x="9971363" y="1826263"/>
            <a:ext cx="1269522" cy="581932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Section 18 (Obsolete) or</a:t>
            </a:r>
          </a:p>
          <a:p>
            <a:pPr algn="ctr"/>
            <a:r>
              <a:rPr lang="en-US" sz="1200"/>
              <a:t>Choice Neighborhoods</a:t>
            </a:r>
          </a:p>
        </p:txBody>
      </p:sp>
      <p:sp>
        <p:nvSpPr>
          <p:cNvPr id="21" name="Flowchart: Merge 20">
            <a:extLst>
              <a:ext uri="{FF2B5EF4-FFF2-40B4-BE49-F238E27FC236}">
                <a16:creationId xmlns:a16="http://schemas.microsoft.com/office/drawing/2014/main" id="{A079ACD0-4B6A-B09F-0F59-70E2951EB8D9}"/>
              </a:ext>
            </a:extLst>
          </p:cNvPr>
          <p:cNvSpPr/>
          <p:nvPr/>
        </p:nvSpPr>
        <p:spPr>
          <a:xfrm>
            <a:off x="3038619" y="3779457"/>
            <a:ext cx="2266735" cy="827314"/>
          </a:xfrm>
          <a:prstGeom prst="flowChartMer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Merge 21">
            <a:extLst>
              <a:ext uri="{FF2B5EF4-FFF2-40B4-BE49-F238E27FC236}">
                <a16:creationId xmlns:a16="http://schemas.microsoft.com/office/drawing/2014/main" id="{49AB534B-6A82-D273-F2F2-9E4DAB70FAFB}"/>
              </a:ext>
            </a:extLst>
          </p:cNvPr>
          <p:cNvSpPr/>
          <p:nvPr/>
        </p:nvSpPr>
        <p:spPr>
          <a:xfrm>
            <a:off x="8396896" y="3823000"/>
            <a:ext cx="1574467" cy="827314"/>
          </a:xfrm>
          <a:prstGeom prst="flowChartMer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Merge 22">
            <a:extLst>
              <a:ext uri="{FF2B5EF4-FFF2-40B4-BE49-F238E27FC236}">
                <a16:creationId xmlns:a16="http://schemas.microsoft.com/office/drawing/2014/main" id="{6736557D-17C4-A5ED-6E02-9AE2119D6A68}"/>
              </a:ext>
            </a:extLst>
          </p:cNvPr>
          <p:cNvSpPr/>
          <p:nvPr/>
        </p:nvSpPr>
        <p:spPr>
          <a:xfrm>
            <a:off x="10065228" y="3823000"/>
            <a:ext cx="1175657" cy="827314"/>
          </a:xfrm>
          <a:prstGeom prst="flowChartMer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erge 23">
            <a:extLst>
              <a:ext uri="{FF2B5EF4-FFF2-40B4-BE49-F238E27FC236}">
                <a16:creationId xmlns:a16="http://schemas.microsoft.com/office/drawing/2014/main" id="{22AD4875-E010-8D9D-2019-9EBB71E79E7D}"/>
              </a:ext>
            </a:extLst>
          </p:cNvPr>
          <p:cNvSpPr/>
          <p:nvPr/>
        </p:nvSpPr>
        <p:spPr>
          <a:xfrm>
            <a:off x="5602182" y="3823000"/>
            <a:ext cx="2700849" cy="827314"/>
          </a:xfrm>
          <a:prstGeom prst="flowChartMer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8">
            <a:extLst>
              <a:ext uri="{FF2B5EF4-FFF2-40B4-BE49-F238E27FC236}">
                <a16:creationId xmlns:a16="http://schemas.microsoft.com/office/drawing/2014/main" id="{F1845B36-6F17-28D0-B11D-21321CAEA9BC}"/>
              </a:ext>
            </a:extLst>
          </p:cNvPr>
          <p:cNvSpPr/>
          <p:nvPr/>
        </p:nvSpPr>
        <p:spPr>
          <a:xfrm>
            <a:off x="3195221" y="4834578"/>
            <a:ext cx="2110133" cy="97245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 debt “Straight conversion”</a:t>
            </a:r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3CBBBE9E-C2AC-ADA0-812A-A736553D048F}"/>
              </a:ext>
            </a:extLst>
          </p:cNvPr>
          <p:cNvSpPr/>
          <p:nvPr/>
        </p:nvSpPr>
        <p:spPr>
          <a:xfrm>
            <a:off x="5594004" y="4814395"/>
            <a:ext cx="2709027" cy="97245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Rehab with debt and/or 4% LIHTC</a:t>
            </a: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7F2C8B93-8A7B-8E89-C8EF-59A98FA7BFA5}"/>
              </a:ext>
            </a:extLst>
          </p:cNvPr>
          <p:cNvSpPr/>
          <p:nvPr/>
        </p:nvSpPr>
        <p:spPr>
          <a:xfrm>
            <a:off x="8396895" y="4845180"/>
            <a:ext cx="3077029" cy="1217782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Substantial Rehab or Demolition/New Construction with 4% LIHTC or 9% LIHTC</a:t>
            </a:r>
          </a:p>
        </p:txBody>
      </p:sp>
      <p:sp>
        <p:nvSpPr>
          <p:cNvPr id="30" name="Double Bracket 29">
            <a:extLst>
              <a:ext uri="{FF2B5EF4-FFF2-40B4-BE49-F238E27FC236}">
                <a16:creationId xmlns:a16="http://schemas.microsoft.com/office/drawing/2014/main" id="{525DE89F-801E-EF55-115F-704EDC5F6849}"/>
              </a:ext>
            </a:extLst>
          </p:cNvPr>
          <p:cNvSpPr/>
          <p:nvPr/>
        </p:nvSpPr>
        <p:spPr>
          <a:xfrm>
            <a:off x="5698855" y="1835824"/>
            <a:ext cx="4225573" cy="581932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sz="2000"/>
              <a:t>RAD &amp; Section 18 Blend</a:t>
            </a:r>
            <a:endParaRPr lang="en-US" sz="160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97CD965-1F7A-AA6F-B1F6-6463C5BA9C86}"/>
              </a:ext>
            </a:extLst>
          </p:cNvPr>
          <p:cNvGraphicFramePr>
            <a:graphicFrameLocks noGrp="1"/>
          </p:cNvGraphicFramePr>
          <p:nvPr/>
        </p:nvGraphicFramePr>
        <p:xfrm>
          <a:off x="267368" y="2019160"/>
          <a:ext cx="2672245" cy="47380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2245">
                  <a:extLst>
                    <a:ext uri="{9D8B030D-6E8A-4147-A177-3AD203B41FA5}">
                      <a16:colId xmlns:a16="http://schemas.microsoft.com/office/drawing/2014/main" val="2039132166"/>
                    </a:ext>
                  </a:extLst>
                </a:gridCol>
              </a:tblGrid>
              <a:tr h="1012798">
                <a:tc>
                  <a:txBody>
                    <a:bodyPr/>
                    <a:lstStyle/>
                    <a:p>
                      <a:r>
                        <a:rPr lang="en-US" b="1"/>
                        <a:t>HUD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730347"/>
                  </a:ext>
                </a:extLst>
              </a:tr>
              <a:tr h="1862610">
                <a:tc>
                  <a:txBody>
                    <a:bodyPr/>
                    <a:lstStyle/>
                    <a:p>
                      <a:r>
                        <a:rPr lang="en-US" b="1"/>
                        <a:t>Extent of Capital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047723"/>
                  </a:ext>
                </a:extLst>
              </a:tr>
              <a:tr h="1862610">
                <a:tc>
                  <a:txBody>
                    <a:bodyPr/>
                    <a:lstStyle/>
                    <a:p>
                      <a:r>
                        <a:rPr lang="en-US" b="1" dirty="0"/>
                        <a:t>Preservation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706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351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262449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RAD vs. Section 18 Considerations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3C400616-B4F0-9C46-5663-B9C409A8D31D}"/>
              </a:ext>
            </a:extLst>
          </p:cNvPr>
          <p:cNvGraphicFramePr>
            <a:graphicFrameLocks noGrp="1"/>
          </p:cNvGraphicFramePr>
          <p:nvPr/>
        </p:nvGraphicFramePr>
        <p:xfrm>
          <a:off x="306897" y="1593849"/>
          <a:ext cx="11536218" cy="498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5406">
                  <a:extLst>
                    <a:ext uri="{9D8B030D-6E8A-4147-A177-3AD203B41FA5}">
                      <a16:colId xmlns:a16="http://schemas.microsoft.com/office/drawing/2014/main" val="727120529"/>
                    </a:ext>
                  </a:extLst>
                </a:gridCol>
                <a:gridCol w="3845406">
                  <a:extLst>
                    <a:ext uri="{9D8B030D-6E8A-4147-A177-3AD203B41FA5}">
                      <a16:colId xmlns:a16="http://schemas.microsoft.com/office/drawing/2014/main" val="390028305"/>
                    </a:ext>
                  </a:extLst>
                </a:gridCol>
                <a:gridCol w="3845406">
                  <a:extLst>
                    <a:ext uri="{9D8B030D-6E8A-4147-A177-3AD203B41FA5}">
                      <a16:colId xmlns:a16="http://schemas.microsoft.com/office/drawing/2014/main" val="443762331"/>
                    </a:ext>
                  </a:extLst>
                </a:gridCol>
              </a:tblGrid>
              <a:tr h="5369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WHY CHOOSE SECTION 18</a:t>
                      </a:r>
                      <a:endParaRPr lang="es-P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WHY CHOOSE RAD</a:t>
                      </a:r>
                      <a:endParaRPr lang="es-P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WHY CHOOSE SVC</a:t>
                      </a:r>
                      <a:endParaRPr lang="es-P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05662"/>
                  </a:ext>
                </a:extLst>
              </a:tr>
              <a:tr h="536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Contract rents available through standard Project-based vouchers is often better than the RAD 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Sometimes RAD rents are equal or better than voucher rents</a:t>
                      </a:r>
                      <a:endParaRPr lang="en-US" sz="1800"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Contract rents available through standard Project-based vouchers is often better than the RAD rent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7174821"/>
                  </a:ext>
                </a:extLst>
              </a:tr>
              <a:tr h="536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Tenant consent to project-base not required but disposition required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Calibri"/>
                        </a:rPr>
                        <a:t>Neither tenant consent to project-base or disposition required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Disposition not required but tenant consent to project-base required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26091"/>
                  </a:ext>
                </a:extLst>
              </a:tr>
              <a:tr h="536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No requirement to preserve all units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Calibri"/>
                        </a:rPr>
                        <a:t>Preserve all units, with de minimis exceptions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No requirement to preserve all units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9314532"/>
                  </a:ext>
                </a:extLst>
              </a:tr>
              <a:tr h="536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Eligible for DDTF/ARF (if there are eligible expenses)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Calibri"/>
                        </a:rPr>
                        <a:t>Not eligible for DDTF/ARF but receive Rehab Assistance Payments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Not eligible for ARF/DDTF or Rehab Assistance Payments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357256"/>
                  </a:ext>
                </a:extLst>
              </a:tr>
              <a:tr h="1610880">
                <a:tc>
                  <a:txBody>
                    <a:bodyPr/>
                    <a:lstStyle/>
                    <a:p>
                      <a:endParaRPr lang="es-P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cs typeface="Calibri"/>
                        </a:rPr>
                        <a:t>Other: 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cs typeface="Calibri"/>
                        </a:rPr>
                        <a:t>Can convert both to PBV </a:t>
                      </a:r>
                      <a:r>
                        <a:rPr lang="en-US" sz="1600" u="sng">
                          <a:cs typeface="Calibri"/>
                        </a:rPr>
                        <a:t>and PBRA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cs typeface="Calibri"/>
                        </a:rPr>
                        <a:t>No </a:t>
                      </a:r>
                      <a:r>
                        <a:rPr lang="en-US" sz="1600" u="sng">
                          <a:cs typeface="Calibri"/>
                        </a:rPr>
                        <a:t>rescreening</a:t>
                      </a:r>
                      <a:r>
                        <a:rPr lang="en-US" sz="1600">
                          <a:cs typeface="Calibri"/>
                        </a:rPr>
                        <a:t> of residents 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cs typeface="Calibri"/>
                        </a:rPr>
                        <a:t>Use of public housing funds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cs typeface="Calibri"/>
                        </a:rPr>
                        <a:t>More easily can “transfer assistance”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P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1823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723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This image depicts the official logo of the Federal Housing Administration and official seal of the U.S. Department of Housing and Urban Development. ">
            <a:extLst>
              <a:ext uri="{FF2B5EF4-FFF2-40B4-BE49-F238E27FC236}">
                <a16:creationId xmlns:a16="http://schemas.microsoft.com/office/drawing/2014/main" id="{3CB20E9F-38A1-AC47-A002-4B90F0A67492}"/>
              </a:ext>
            </a:extLst>
          </p:cNvPr>
          <p:cNvSpPr/>
          <p:nvPr/>
        </p:nvSpPr>
        <p:spPr>
          <a:xfrm>
            <a:off x="0" y="0"/>
            <a:ext cx="4287795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his is the standard banner for presentations. ">
            <a:extLst>
              <a:ext uri="{FF2B5EF4-FFF2-40B4-BE49-F238E27FC236}">
                <a16:creationId xmlns:a16="http://schemas.microsoft.com/office/drawing/2014/main" id="{04945965-F95D-937A-BACE-150FBCCFF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988"/>
          <a:stretch/>
        </p:blipFill>
        <p:spPr>
          <a:xfrm>
            <a:off x="-1" y="0"/>
            <a:ext cx="4759037" cy="6858000"/>
          </a:xfrm>
          <a:prstGeom prst="rect">
            <a:avLst/>
          </a:prstGeom>
        </p:spPr>
      </p:pic>
      <p:pic>
        <p:nvPicPr>
          <p:cNvPr id="9" name="Graphic 8" descr="This image depicts the official seal of the U.S. Department of Housing and Urban Development. ">
            <a:extLst>
              <a:ext uri="{FF2B5EF4-FFF2-40B4-BE49-F238E27FC236}">
                <a16:creationId xmlns:a16="http://schemas.microsoft.com/office/drawing/2014/main" id="{7C236949-2A74-DE48-B6FA-E4D5C1073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050" y="226434"/>
            <a:ext cx="2540601" cy="2540601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88D529C-2B80-3696-3547-8F98790E5550}"/>
              </a:ext>
            </a:extLst>
          </p:cNvPr>
          <p:cNvSpPr txBox="1">
            <a:spLocks/>
          </p:cNvSpPr>
          <p:nvPr/>
        </p:nvSpPr>
        <p:spPr>
          <a:xfrm>
            <a:off x="5090160" y="22643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400">
              <a:hlinkClick r:id="rId5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4400">
                <a:hlinkClick r:id="rId5"/>
              </a:rPr>
              <a:t>www.hud.gov/rad</a:t>
            </a:r>
            <a:r>
              <a:rPr lang="en-US" sz="4400"/>
              <a:t>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400"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4400">
                <a:cs typeface="Arial" panose="020B0604020202020204" pitchFamily="34" charset="0"/>
              </a:rPr>
              <a:t>Email questions to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4400">
                <a:cs typeface="Arial" panose="020B0604020202020204" pitchFamily="34" charset="0"/>
                <a:hlinkClick r:id="rId6"/>
              </a:rPr>
              <a:t>rad@hud.gov</a:t>
            </a:r>
            <a:r>
              <a:rPr lang="en-US" sz="4400">
                <a:cs typeface="Arial" panose="020B0604020202020204" pitchFamily="34" charset="0"/>
              </a:rPr>
              <a:t> 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7778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is slide depicts the official seal of the U.S. Department of Housing and Urban Development and presentation text. ">
            <a:extLst>
              <a:ext uri="{FF2B5EF4-FFF2-40B4-BE49-F238E27FC236}">
                <a16:creationId xmlns:a16="http://schemas.microsoft.com/office/drawing/2014/main" id="{969234C5-5C8E-034F-827C-BAE9DA4E3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26506A-C9B1-0C4D-95CA-3B9DD9B6F5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50" y="2745755"/>
            <a:ext cx="121793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77"/>
                <a:ea typeface="+mn-ea"/>
                <a:cs typeface="+mn-cs"/>
              </a:rPr>
              <a:t>Appendices</a:t>
            </a:r>
          </a:p>
        </p:txBody>
      </p:sp>
    </p:spTree>
    <p:extLst>
      <p:ext uri="{BB962C8B-B14F-4D97-AF65-F5344CB8AC3E}">
        <p14:creationId xmlns:p14="http://schemas.microsoft.com/office/powerpoint/2010/main" val="3083388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Strategic Planning – Property Considerations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5D440F-3746-FF69-8886-AEF8827DEE38}"/>
              </a:ext>
            </a:extLst>
          </p:cNvPr>
          <p:cNvGrpSpPr/>
          <p:nvPr/>
        </p:nvGrpSpPr>
        <p:grpSpPr>
          <a:xfrm>
            <a:off x="1706709" y="1860068"/>
            <a:ext cx="8778576" cy="4384013"/>
            <a:chOff x="6326313" y="723181"/>
            <a:chExt cx="3287311" cy="1641680"/>
          </a:xfrm>
          <a:solidFill>
            <a:schemeClr val="accent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1116D62-F3F9-D45A-540E-C3558572FA0F}"/>
                </a:ext>
              </a:extLst>
            </p:cNvPr>
            <p:cNvSpPr/>
            <p:nvPr/>
          </p:nvSpPr>
          <p:spPr>
            <a:xfrm>
              <a:off x="6745357" y="723181"/>
              <a:ext cx="773047" cy="888560"/>
            </a:xfrm>
            <a:custGeom>
              <a:avLst/>
              <a:gdLst>
                <a:gd name="connsiteX0" fmla="*/ 0 w 888559"/>
                <a:gd name="connsiteY0" fmla="*/ 386523 h 773046"/>
                <a:gd name="connsiteX1" fmla="*/ 193262 w 888559"/>
                <a:gd name="connsiteY1" fmla="*/ 0 h 773046"/>
                <a:gd name="connsiteX2" fmla="*/ 695298 w 888559"/>
                <a:gd name="connsiteY2" fmla="*/ 0 h 773046"/>
                <a:gd name="connsiteX3" fmla="*/ 888559 w 888559"/>
                <a:gd name="connsiteY3" fmla="*/ 386523 h 773046"/>
                <a:gd name="connsiteX4" fmla="*/ 695298 w 888559"/>
                <a:gd name="connsiteY4" fmla="*/ 773046 h 773046"/>
                <a:gd name="connsiteX5" fmla="*/ 193262 w 888559"/>
                <a:gd name="connsiteY5" fmla="*/ 773046 h 773046"/>
                <a:gd name="connsiteX6" fmla="*/ 0 w 888559"/>
                <a:gd name="connsiteY6" fmla="*/ 386523 h 77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559" h="773046">
                  <a:moveTo>
                    <a:pt x="444279" y="0"/>
                  </a:moveTo>
                  <a:lnTo>
                    <a:pt x="888558" y="168138"/>
                  </a:lnTo>
                  <a:lnTo>
                    <a:pt x="888558" y="604909"/>
                  </a:lnTo>
                  <a:lnTo>
                    <a:pt x="444280" y="773046"/>
                  </a:lnTo>
                  <a:lnTo>
                    <a:pt x="1" y="604909"/>
                  </a:lnTo>
                  <a:lnTo>
                    <a:pt x="1" y="168138"/>
                  </a:lnTo>
                  <a:lnTo>
                    <a:pt x="444279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516" tIns="157518" rIns="139517" bIns="15751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/>
                <a:t>What do you want to do with the property?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8ED922F-71E0-8696-74D8-DBE69CF83319}"/>
                </a:ext>
              </a:extLst>
            </p:cNvPr>
            <p:cNvSpPr/>
            <p:nvPr/>
          </p:nvSpPr>
          <p:spPr>
            <a:xfrm>
              <a:off x="6326313" y="1476301"/>
              <a:ext cx="773047" cy="888560"/>
            </a:xfrm>
            <a:custGeom>
              <a:avLst/>
              <a:gdLst>
                <a:gd name="connsiteX0" fmla="*/ 0 w 888559"/>
                <a:gd name="connsiteY0" fmla="*/ 386523 h 773046"/>
                <a:gd name="connsiteX1" fmla="*/ 193262 w 888559"/>
                <a:gd name="connsiteY1" fmla="*/ 0 h 773046"/>
                <a:gd name="connsiteX2" fmla="*/ 695298 w 888559"/>
                <a:gd name="connsiteY2" fmla="*/ 0 h 773046"/>
                <a:gd name="connsiteX3" fmla="*/ 888559 w 888559"/>
                <a:gd name="connsiteY3" fmla="*/ 386523 h 773046"/>
                <a:gd name="connsiteX4" fmla="*/ 695298 w 888559"/>
                <a:gd name="connsiteY4" fmla="*/ 773046 h 773046"/>
                <a:gd name="connsiteX5" fmla="*/ 193262 w 888559"/>
                <a:gd name="connsiteY5" fmla="*/ 773046 h 773046"/>
                <a:gd name="connsiteX6" fmla="*/ 0 w 888559"/>
                <a:gd name="connsiteY6" fmla="*/ 386523 h 77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559" h="773046">
                  <a:moveTo>
                    <a:pt x="444279" y="0"/>
                  </a:moveTo>
                  <a:lnTo>
                    <a:pt x="888558" y="168138"/>
                  </a:lnTo>
                  <a:lnTo>
                    <a:pt x="888558" y="604909"/>
                  </a:lnTo>
                  <a:lnTo>
                    <a:pt x="444280" y="773046"/>
                  </a:lnTo>
                  <a:lnTo>
                    <a:pt x="1" y="604909"/>
                  </a:lnTo>
                  <a:lnTo>
                    <a:pt x="1" y="168138"/>
                  </a:lnTo>
                  <a:lnTo>
                    <a:pt x="444279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516" tIns="157518" rIns="139517" bIns="15751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/>
                <a:t>Have the majority of units been occupied by an assisted family within the past 24 months?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329AACC-679B-4AD0-48C9-C77282F105A7}"/>
                </a:ext>
              </a:extLst>
            </p:cNvPr>
            <p:cNvSpPr/>
            <p:nvPr/>
          </p:nvSpPr>
          <p:spPr>
            <a:xfrm>
              <a:off x="7583445" y="723181"/>
              <a:ext cx="773047" cy="888560"/>
            </a:xfrm>
            <a:custGeom>
              <a:avLst/>
              <a:gdLst>
                <a:gd name="connsiteX0" fmla="*/ 0 w 888559"/>
                <a:gd name="connsiteY0" fmla="*/ 386523 h 773046"/>
                <a:gd name="connsiteX1" fmla="*/ 193262 w 888559"/>
                <a:gd name="connsiteY1" fmla="*/ 0 h 773046"/>
                <a:gd name="connsiteX2" fmla="*/ 695298 w 888559"/>
                <a:gd name="connsiteY2" fmla="*/ 0 h 773046"/>
                <a:gd name="connsiteX3" fmla="*/ 888559 w 888559"/>
                <a:gd name="connsiteY3" fmla="*/ 386523 h 773046"/>
                <a:gd name="connsiteX4" fmla="*/ 695298 w 888559"/>
                <a:gd name="connsiteY4" fmla="*/ 773046 h 773046"/>
                <a:gd name="connsiteX5" fmla="*/ 193262 w 888559"/>
                <a:gd name="connsiteY5" fmla="*/ 773046 h 773046"/>
                <a:gd name="connsiteX6" fmla="*/ 0 w 888559"/>
                <a:gd name="connsiteY6" fmla="*/ 386523 h 77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559" h="773046">
                  <a:moveTo>
                    <a:pt x="444279" y="0"/>
                  </a:moveTo>
                  <a:lnTo>
                    <a:pt x="888558" y="168138"/>
                  </a:lnTo>
                  <a:lnTo>
                    <a:pt x="888558" y="604909"/>
                  </a:lnTo>
                  <a:lnTo>
                    <a:pt x="444280" y="773046"/>
                  </a:lnTo>
                  <a:lnTo>
                    <a:pt x="1" y="604909"/>
                  </a:lnTo>
                  <a:lnTo>
                    <a:pt x="1" y="168138"/>
                  </a:lnTo>
                  <a:lnTo>
                    <a:pt x="444279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516" tIns="157518" rIns="139517" bIns="15751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/>
                <a:t>How many total units do you have?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2E1783A-009A-0CB3-E4E9-00A5E1C6ED74}"/>
                </a:ext>
              </a:extLst>
            </p:cNvPr>
            <p:cNvSpPr/>
            <p:nvPr/>
          </p:nvSpPr>
          <p:spPr>
            <a:xfrm>
              <a:off x="7164401" y="1476301"/>
              <a:ext cx="773047" cy="888560"/>
            </a:xfrm>
            <a:custGeom>
              <a:avLst/>
              <a:gdLst>
                <a:gd name="connsiteX0" fmla="*/ 0 w 888559"/>
                <a:gd name="connsiteY0" fmla="*/ 386523 h 773046"/>
                <a:gd name="connsiteX1" fmla="*/ 193262 w 888559"/>
                <a:gd name="connsiteY1" fmla="*/ 0 h 773046"/>
                <a:gd name="connsiteX2" fmla="*/ 695298 w 888559"/>
                <a:gd name="connsiteY2" fmla="*/ 0 h 773046"/>
                <a:gd name="connsiteX3" fmla="*/ 888559 w 888559"/>
                <a:gd name="connsiteY3" fmla="*/ 386523 h 773046"/>
                <a:gd name="connsiteX4" fmla="*/ 695298 w 888559"/>
                <a:gd name="connsiteY4" fmla="*/ 773046 h 773046"/>
                <a:gd name="connsiteX5" fmla="*/ 193262 w 888559"/>
                <a:gd name="connsiteY5" fmla="*/ 773046 h 773046"/>
                <a:gd name="connsiteX6" fmla="*/ 0 w 888559"/>
                <a:gd name="connsiteY6" fmla="*/ 386523 h 77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559" h="773046">
                  <a:moveTo>
                    <a:pt x="444279" y="0"/>
                  </a:moveTo>
                  <a:lnTo>
                    <a:pt x="888558" y="168138"/>
                  </a:lnTo>
                  <a:lnTo>
                    <a:pt x="888558" y="604909"/>
                  </a:lnTo>
                  <a:lnTo>
                    <a:pt x="444280" y="773046"/>
                  </a:lnTo>
                  <a:lnTo>
                    <a:pt x="1" y="604909"/>
                  </a:lnTo>
                  <a:lnTo>
                    <a:pt x="1" y="168138"/>
                  </a:lnTo>
                  <a:lnTo>
                    <a:pt x="444279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516" tIns="157518" rIns="139517" bIns="15751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/>
                <a:t>Is the current site well situated to continue providing assistance?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A17C6D6-1E6E-854D-DC5C-1DB4C50BE302}"/>
                </a:ext>
              </a:extLst>
            </p:cNvPr>
            <p:cNvSpPr/>
            <p:nvPr/>
          </p:nvSpPr>
          <p:spPr>
            <a:xfrm>
              <a:off x="8421533" y="724270"/>
              <a:ext cx="773047" cy="888560"/>
            </a:xfrm>
            <a:custGeom>
              <a:avLst/>
              <a:gdLst>
                <a:gd name="connsiteX0" fmla="*/ 0 w 888559"/>
                <a:gd name="connsiteY0" fmla="*/ 386523 h 773046"/>
                <a:gd name="connsiteX1" fmla="*/ 193262 w 888559"/>
                <a:gd name="connsiteY1" fmla="*/ 0 h 773046"/>
                <a:gd name="connsiteX2" fmla="*/ 695298 w 888559"/>
                <a:gd name="connsiteY2" fmla="*/ 0 h 773046"/>
                <a:gd name="connsiteX3" fmla="*/ 888559 w 888559"/>
                <a:gd name="connsiteY3" fmla="*/ 386523 h 773046"/>
                <a:gd name="connsiteX4" fmla="*/ 695298 w 888559"/>
                <a:gd name="connsiteY4" fmla="*/ 773046 h 773046"/>
                <a:gd name="connsiteX5" fmla="*/ 193262 w 888559"/>
                <a:gd name="connsiteY5" fmla="*/ 773046 h 773046"/>
                <a:gd name="connsiteX6" fmla="*/ 0 w 888559"/>
                <a:gd name="connsiteY6" fmla="*/ 386523 h 77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559" h="773046">
                  <a:moveTo>
                    <a:pt x="444279" y="0"/>
                  </a:moveTo>
                  <a:lnTo>
                    <a:pt x="888558" y="168138"/>
                  </a:lnTo>
                  <a:lnTo>
                    <a:pt x="888558" y="604909"/>
                  </a:lnTo>
                  <a:lnTo>
                    <a:pt x="444280" y="773046"/>
                  </a:lnTo>
                  <a:lnTo>
                    <a:pt x="1" y="604909"/>
                  </a:lnTo>
                  <a:lnTo>
                    <a:pt x="1" y="168138"/>
                  </a:lnTo>
                  <a:lnTo>
                    <a:pt x="444279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516" tIns="157518" rIns="139517" bIns="15751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/>
                <a:t>Which option produces the highest rents?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A63622-9B73-5005-0B36-5C7E79C78DA7}"/>
                </a:ext>
              </a:extLst>
            </p:cNvPr>
            <p:cNvSpPr/>
            <p:nvPr/>
          </p:nvSpPr>
          <p:spPr>
            <a:xfrm>
              <a:off x="8002489" y="1470538"/>
              <a:ext cx="773047" cy="888560"/>
            </a:xfrm>
            <a:custGeom>
              <a:avLst/>
              <a:gdLst>
                <a:gd name="connsiteX0" fmla="*/ 0 w 888559"/>
                <a:gd name="connsiteY0" fmla="*/ 386523 h 773046"/>
                <a:gd name="connsiteX1" fmla="*/ 193262 w 888559"/>
                <a:gd name="connsiteY1" fmla="*/ 0 h 773046"/>
                <a:gd name="connsiteX2" fmla="*/ 695298 w 888559"/>
                <a:gd name="connsiteY2" fmla="*/ 0 h 773046"/>
                <a:gd name="connsiteX3" fmla="*/ 888559 w 888559"/>
                <a:gd name="connsiteY3" fmla="*/ 386523 h 773046"/>
                <a:gd name="connsiteX4" fmla="*/ 695298 w 888559"/>
                <a:gd name="connsiteY4" fmla="*/ 773046 h 773046"/>
                <a:gd name="connsiteX5" fmla="*/ 193262 w 888559"/>
                <a:gd name="connsiteY5" fmla="*/ 773046 h 773046"/>
                <a:gd name="connsiteX6" fmla="*/ 0 w 888559"/>
                <a:gd name="connsiteY6" fmla="*/ 386523 h 77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559" h="773046">
                  <a:moveTo>
                    <a:pt x="444279" y="0"/>
                  </a:moveTo>
                  <a:lnTo>
                    <a:pt x="888558" y="168138"/>
                  </a:lnTo>
                  <a:lnTo>
                    <a:pt x="888558" y="604909"/>
                  </a:lnTo>
                  <a:lnTo>
                    <a:pt x="444280" y="773046"/>
                  </a:lnTo>
                  <a:lnTo>
                    <a:pt x="1" y="604909"/>
                  </a:lnTo>
                  <a:lnTo>
                    <a:pt x="1" y="168138"/>
                  </a:lnTo>
                  <a:lnTo>
                    <a:pt x="444279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516" tIns="157518" rIns="139517" bIns="15751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/>
                <a:t>What level of capital needs does the property have?</a:t>
              </a:r>
              <a:endParaRPr lang="en-US" kern="12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357B7B6-0D25-EB88-E7AE-0FDEC70062AA}"/>
                </a:ext>
              </a:extLst>
            </p:cNvPr>
            <p:cNvSpPr/>
            <p:nvPr/>
          </p:nvSpPr>
          <p:spPr>
            <a:xfrm>
              <a:off x="8840577" y="1476301"/>
              <a:ext cx="773047" cy="888560"/>
            </a:xfrm>
            <a:custGeom>
              <a:avLst/>
              <a:gdLst>
                <a:gd name="connsiteX0" fmla="*/ 0 w 888559"/>
                <a:gd name="connsiteY0" fmla="*/ 386523 h 773046"/>
                <a:gd name="connsiteX1" fmla="*/ 193262 w 888559"/>
                <a:gd name="connsiteY1" fmla="*/ 0 h 773046"/>
                <a:gd name="connsiteX2" fmla="*/ 695298 w 888559"/>
                <a:gd name="connsiteY2" fmla="*/ 0 h 773046"/>
                <a:gd name="connsiteX3" fmla="*/ 888559 w 888559"/>
                <a:gd name="connsiteY3" fmla="*/ 386523 h 773046"/>
                <a:gd name="connsiteX4" fmla="*/ 695298 w 888559"/>
                <a:gd name="connsiteY4" fmla="*/ 773046 h 773046"/>
                <a:gd name="connsiteX5" fmla="*/ 193262 w 888559"/>
                <a:gd name="connsiteY5" fmla="*/ 773046 h 773046"/>
                <a:gd name="connsiteX6" fmla="*/ 0 w 888559"/>
                <a:gd name="connsiteY6" fmla="*/ 386523 h 77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559" h="773046">
                  <a:moveTo>
                    <a:pt x="444279" y="0"/>
                  </a:moveTo>
                  <a:lnTo>
                    <a:pt x="888558" y="168138"/>
                  </a:lnTo>
                  <a:lnTo>
                    <a:pt x="888558" y="604909"/>
                  </a:lnTo>
                  <a:lnTo>
                    <a:pt x="444280" y="773046"/>
                  </a:lnTo>
                  <a:lnTo>
                    <a:pt x="1" y="604909"/>
                  </a:lnTo>
                  <a:lnTo>
                    <a:pt x="1" y="168138"/>
                  </a:lnTo>
                  <a:lnTo>
                    <a:pt x="444279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516" tIns="157518" rIns="139517" bIns="15751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/>
                <a:t>Do you want to close out the entire public housing program?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57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banner depicts the official HUD seal and title of the Office of Multifamily Housing.">
            <a:extLst>
              <a:ext uri="{FF2B5EF4-FFF2-40B4-BE49-F238E27FC236}">
                <a16:creationId xmlns:a16="http://schemas.microsoft.com/office/drawing/2014/main" id="{904DE56A-B5FE-AE4D-BD2B-F1D007218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5" cy="2285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D47A-CE9B-B93A-5088-21BE128D6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Why Reposition</a:t>
            </a:r>
          </a:p>
          <a:p>
            <a:r>
              <a:rPr lang="en-US" dirty="0"/>
              <a:t>Intro to Repositioning Options</a:t>
            </a:r>
          </a:p>
          <a:p>
            <a:r>
              <a:rPr lang="en-US" dirty="0"/>
              <a:t>How do I choose?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196224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s is the standard banner for presentations. ">
            <a:extLst>
              <a:ext uri="{FF2B5EF4-FFF2-40B4-BE49-F238E27FC236}">
                <a16:creationId xmlns:a16="http://schemas.microsoft.com/office/drawing/2014/main" id="{824C4F54-B3F7-8CC5-1F77-7636F4E48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97081549-EC73-2482-ACD7-F6DA9164552F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Assessing the Project Financials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3BD714-9FE7-C817-81A4-AA02906AD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98613"/>
          <a:ext cx="10515600" cy="494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5777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265538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Revenues and Proceeds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51DDB-0CC6-AD68-CA73-EE4403ABA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/>
              <a:t>Revenue</a:t>
            </a:r>
          </a:p>
          <a:p>
            <a:r>
              <a:rPr lang="en-US" sz="3200" dirty="0"/>
              <a:t>RAD Rents are initially locked-in based on public housing funding levels and then inflated by OCAF each year</a:t>
            </a:r>
          </a:p>
          <a:p>
            <a:r>
              <a:rPr lang="en-US" sz="3200" dirty="0"/>
              <a:t>PBV Rents are established at the “reasonable rent” up to 110% of FMR minus the Utility Allowance inflated at agreement of PHA and Owner with cap of 110% of FMR minus the Utility Allowance. PBV rents are re-assessed each year</a:t>
            </a:r>
          </a:p>
          <a:p>
            <a:r>
              <a:rPr lang="en-US" sz="3200" dirty="0"/>
              <a:t>Impacted by vacancies and bad debt (uncollected tenant rent)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Proceeds</a:t>
            </a:r>
          </a:p>
          <a:p>
            <a:r>
              <a:rPr lang="en-US" sz="3200" dirty="0"/>
              <a:t>Annual Cash Flow</a:t>
            </a:r>
          </a:p>
          <a:p>
            <a:r>
              <a:rPr lang="en-US" sz="3200" dirty="0"/>
              <a:t>Developer Fees</a:t>
            </a:r>
          </a:p>
          <a:p>
            <a:r>
              <a:rPr lang="en-US" sz="3200" dirty="0"/>
              <a:t>Disposition Proceeds</a:t>
            </a:r>
          </a:p>
          <a:p>
            <a:endParaRPr lang="en-US" sz="3200" dirty="0">
              <a:highlight>
                <a:srgbClr val="FFFF00"/>
              </a:highlight>
            </a:endParaRPr>
          </a:p>
          <a:p>
            <a:endParaRPr lang="en-US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31380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265538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Project Revenue in a RAD Conversion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64A20C5-F4D9-656B-2558-26FAD5B3F88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329447" y="1651101"/>
          <a:ext cx="9533105" cy="478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5063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262449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Operating Expenses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51DDB-0CC6-AD68-CA73-EE4403AB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180"/>
            <a:ext cx="10515600" cy="420378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Maintenance, utilities, admin, services, </a:t>
            </a:r>
            <a:r>
              <a:rPr lang="en-US" sz="3200" dirty="0" err="1"/>
              <a:t>etc</a:t>
            </a:r>
            <a:endParaRPr lang="en-US" sz="3200" dirty="0"/>
          </a:p>
          <a:p>
            <a:r>
              <a:rPr lang="en-US" sz="3200" dirty="0"/>
              <a:t>Opportunity to reduce utility bills through energy/water efficient improvements</a:t>
            </a:r>
          </a:p>
          <a:p>
            <a:r>
              <a:rPr lang="en-US" sz="3200" dirty="0"/>
              <a:t>Continue or re-negotiate Payment in Lieu of Taxes (PILOT) or property tax exemption</a:t>
            </a:r>
          </a:p>
          <a:p>
            <a:r>
              <a:rPr lang="en-US" sz="3200" dirty="0"/>
              <a:t>Plan and prorate maintenance and staff needs</a:t>
            </a:r>
          </a:p>
          <a:p>
            <a:r>
              <a:rPr lang="en-US" sz="3200" dirty="0"/>
              <a:t>Prepare Operating Pro Forma that shows projected changes in operating expenses initially (i.e., compared to public housing) and for term of initial PBV or PBRA contract</a:t>
            </a:r>
          </a:p>
          <a:p>
            <a:r>
              <a:rPr lang="en-US" sz="3200" dirty="0"/>
              <a:t>Replacement Reserve set based on capital needs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7384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262449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Capital Needs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51DDB-0CC6-AD68-CA73-EE4403AB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153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Capital Needs Assessment identifies the immediate and </a:t>
            </a:r>
          </a:p>
          <a:p>
            <a:r>
              <a:rPr lang="en-US" sz="3200" dirty="0"/>
              <a:t>Replacement Reserves</a:t>
            </a:r>
          </a:p>
          <a:p>
            <a:pPr lvl="1"/>
            <a:r>
              <a:rPr lang="en-US" sz="2800" dirty="0"/>
              <a:t>Initial Deposits</a:t>
            </a:r>
          </a:p>
          <a:p>
            <a:pPr lvl="1"/>
            <a:r>
              <a:rPr lang="en-US" sz="2800" dirty="0"/>
              <a:t>Annual Deposits</a:t>
            </a:r>
          </a:p>
          <a:p>
            <a:endParaRPr lang="en-US" sz="3200" dirty="0">
              <a:highlight>
                <a:srgbClr val="FFFF00"/>
              </a:highlight>
            </a:endParaRPr>
          </a:p>
          <a:p>
            <a:endParaRPr lang="en-US" sz="3200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8E362-86D8-C8C7-C44B-A71014B3C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578" y="1596979"/>
            <a:ext cx="3894221" cy="3920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863D7-D661-2D82-78FE-CB761EECE7A4}"/>
              </a:ext>
            </a:extLst>
          </p:cNvPr>
          <p:cNvSpPr txBox="1"/>
          <p:nvPr/>
        </p:nvSpPr>
        <p:spPr>
          <a:xfrm>
            <a:off x="7365510" y="5672221"/>
            <a:ext cx="4082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/>
              <a:t>The Chicago Housing Authority renovated 181 senior apartments at Fannie Emanuel using RAD.</a:t>
            </a:r>
          </a:p>
        </p:txBody>
      </p:sp>
    </p:spTree>
    <p:extLst>
      <p:ext uri="{BB962C8B-B14F-4D97-AF65-F5344CB8AC3E}">
        <p14:creationId xmlns:p14="http://schemas.microsoft.com/office/powerpoint/2010/main" val="471234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262449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RAD vs. Section 18 Considerations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F840C316-9D7D-6E93-6D9B-095CA7A8F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772781"/>
              </p:ext>
            </p:extLst>
          </p:nvPr>
        </p:nvGraphicFramePr>
        <p:xfrm>
          <a:off x="312461" y="1421098"/>
          <a:ext cx="11536220" cy="5354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4055">
                  <a:extLst>
                    <a:ext uri="{9D8B030D-6E8A-4147-A177-3AD203B41FA5}">
                      <a16:colId xmlns:a16="http://schemas.microsoft.com/office/drawing/2014/main" val="2814504736"/>
                    </a:ext>
                  </a:extLst>
                </a:gridCol>
                <a:gridCol w="2884055">
                  <a:extLst>
                    <a:ext uri="{9D8B030D-6E8A-4147-A177-3AD203B41FA5}">
                      <a16:colId xmlns:a16="http://schemas.microsoft.com/office/drawing/2014/main" val="727120529"/>
                    </a:ext>
                  </a:extLst>
                </a:gridCol>
                <a:gridCol w="2884055">
                  <a:extLst>
                    <a:ext uri="{9D8B030D-6E8A-4147-A177-3AD203B41FA5}">
                      <a16:colId xmlns:a16="http://schemas.microsoft.com/office/drawing/2014/main" val="390028305"/>
                    </a:ext>
                  </a:extLst>
                </a:gridCol>
                <a:gridCol w="2884055">
                  <a:extLst>
                    <a:ext uri="{9D8B030D-6E8A-4147-A177-3AD203B41FA5}">
                      <a16:colId xmlns:a16="http://schemas.microsoft.com/office/drawing/2014/main" val="443762331"/>
                    </a:ext>
                  </a:extLst>
                </a:gridCol>
              </a:tblGrid>
              <a:tr h="419617">
                <a:tc>
                  <a:txBody>
                    <a:bodyPr/>
                    <a:lstStyle/>
                    <a:p>
                      <a:pPr algn="ctr"/>
                      <a:endParaRPr lang="es-PR" sz="16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WHY CHOOSE SECTION 18</a:t>
                      </a:r>
                      <a:endParaRPr lang="es-P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WHY CHOOSE RAD</a:t>
                      </a:r>
                      <a:endParaRPr lang="es-P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WHY CHOOSE SVC</a:t>
                      </a:r>
                      <a:endParaRPr lang="es-PR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05662"/>
                  </a:ext>
                </a:extLst>
              </a:tr>
              <a:tr h="41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Rent levels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Often higher than the RAD 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Sometimes RAD rents are higher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Often higher than the RAD rent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7174821"/>
                  </a:ext>
                </a:extLst>
              </a:tr>
              <a:tr h="41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Tenant Consent to Project-Base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Not required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Not required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Required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26091"/>
                  </a:ext>
                </a:extLst>
              </a:tr>
              <a:tr h="41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1 for 1 Hard Replacement Requirement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Yes, with de minimis exceptions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673467"/>
                  </a:ext>
                </a:extLst>
              </a:tr>
              <a:tr h="41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Require to Dispose of the Asset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9314532"/>
                  </a:ext>
                </a:extLst>
              </a:tr>
              <a:tr h="41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Eligibility for DDTF/ARF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357256"/>
                  </a:ext>
                </a:extLst>
              </a:tr>
              <a:tr h="41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Rehab Assistance Payments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858170"/>
                  </a:ext>
                </a:extLst>
              </a:tr>
              <a:tr h="41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Use of Public Housing Funds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345046"/>
                  </a:ext>
                </a:extLst>
              </a:tr>
              <a:tr h="41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Conversion Type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PBV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PBV or PBRA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PBV or 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653869"/>
                  </a:ext>
                </a:extLst>
              </a:tr>
              <a:tr h="41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Rescreening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8336549"/>
                  </a:ext>
                </a:extLst>
              </a:tr>
              <a:tr h="41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Minimum Voucher Program Size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Streamlined RAD = 100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Streamlined RAD = 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2900103"/>
                  </a:ext>
                </a:extLst>
              </a:tr>
              <a:tr h="41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PHA Closeout 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Only for 50 or Fewer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Only for Streamlined 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46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607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D6F1-F205-4796-8730-342C5D04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5810"/>
            <a:ext cx="4933462" cy="1325563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Herkimer Housing Authority (aka Stone Ridge Residences) </a:t>
            </a:r>
            <a:br>
              <a:rPr lang="en-US" sz="3200">
                <a:solidFill>
                  <a:schemeClr val="tx1"/>
                </a:solidFill>
              </a:rPr>
            </a:b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70DF-74CA-46CA-A9B6-2E3C19394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4933462" cy="468656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i="1">
                <a:solidFill>
                  <a:schemeClr val="accent1"/>
                </a:solidFill>
              </a:rPr>
              <a:t>Today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125 units of 1970s era public housing + vacant land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i="1">
                <a:solidFill>
                  <a:schemeClr val="accent1"/>
                </a:solidFill>
              </a:rPr>
              <a:t>The Tools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RAD/Section 18 Small PHA Blend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Equity (4%), State funds, debt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/>
          </a:p>
          <a:p>
            <a:pPr marL="0" indent="0">
              <a:lnSpc>
                <a:spcPct val="110000"/>
              </a:lnSpc>
              <a:buNone/>
            </a:pPr>
            <a:r>
              <a:rPr lang="en-US" sz="2000" i="1">
                <a:solidFill>
                  <a:schemeClr val="accent1"/>
                </a:solidFill>
              </a:rPr>
              <a:t>The Future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Rehab and reconfiguration of 113 public housing units, including abatement of asbestos and lead-based paint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Acquisition/Rehab of 16 units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New Construction of 24 units</a:t>
            </a:r>
          </a:p>
        </p:txBody>
      </p:sp>
      <p:pic>
        <p:nvPicPr>
          <p:cNvPr id="1028" name="Picture 4" descr="Housing">
            <a:extLst>
              <a:ext uri="{FF2B5EF4-FFF2-40B4-BE49-F238E27FC236}">
                <a16:creationId xmlns:a16="http://schemas.microsoft.com/office/drawing/2014/main" id="{428A2DC6-C6CE-4A16-9E35-58BF9A0C2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r="15546" b="1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using">
            <a:extLst>
              <a:ext uri="{FF2B5EF4-FFF2-40B4-BE49-F238E27FC236}">
                <a16:creationId xmlns:a16="http://schemas.microsoft.com/office/drawing/2014/main" id="{7D7ADD75-135C-46FD-9D83-B6A615CE0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r="16102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using">
            <a:extLst>
              <a:ext uri="{FF2B5EF4-FFF2-40B4-BE49-F238E27FC236}">
                <a16:creationId xmlns:a16="http://schemas.microsoft.com/office/drawing/2014/main" id="{9D6693AB-ED9E-4E6B-A544-67B9AEFBE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7" r="34383" b="-1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3B693-7FFC-4004-9393-3E0D1A37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374" y="6356349"/>
            <a:ext cx="916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3436-06EC-422C-93D4-F244318DA506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1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A132B-8441-7169-DDB0-ACF48425F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700">
                <a:hlinkClick r:id="rId2"/>
              </a:rPr>
              <a:t>RAD Statute </a:t>
            </a:r>
            <a:endParaRPr lang="en-US" sz="2700"/>
          </a:p>
          <a:p>
            <a:pPr>
              <a:spcAft>
                <a:spcPts val="600"/>
              </a:spcAft>
            </a:pPr>
            <a:r>
              <a:rPr lang="en-US" sz="2700">
                <a:hlinkClick r:id="rId3"/>
              </a:rPr>
              <a:t>RAD Implementation Notice, Revision 4: H 2019-09, PIH 2019-23 </a:t>
            </a:r>
            <a:endParaRPr lang="en-US" sz="2700"/>
          </a:p>
          <a:p>
            <a:pPr>
              <a:spcAft>
                <a:spcPts val="600"/>
              </a:spcAft>
            </a:pPr>
            <a:r>
              <a:rPr lang="en-US" sz="2700">
                <a:hlinkClick r:id="rId4"/>
              </a:rPr>
              <a:t>Fair Housing, Civil Rights and Relocation Notice: H 2016-17 PIH 2016-17 </a:t>
            </a:r>
            <a:endParaRPr lang="en-US" sz="2700"/>
          </a:p>
          <a:p>
            <a:pPr>
              <a:spcAft>
                <a:spcPts val="600"/>
              </a:spcAft>
            </a:pPr>
            <a:r>
              <a:rPr lang="en-US" sz="2700"/>
              <a:t>Guides and FAQs (</a:t>
            </a:r>
            <a:r>
              <a:rPr lang="en-US" sz="2700">
                <a:hlinkClick r:id="rId5"/>
              </a:rPr>
              <a:t>www.radresource.net</a:t>
            </a:r>
            <a:r>
              <a:rPr lang="en-US" sz="2700"/>
              <a:t>)</a:t>
            </a:r>
          </a:p>
          <a:p>
            <a:pPr>
              <a:spcAft>
                <a:spcPts val="600"/>
              </a:spcAft>
            </a:pPr>
            <a:r>
              <a:rPr lang="en-US" sz="2700">
                <a:hlinkClick r:id="rId6"/>
              </a:rPr>
              <a:t>RAD Inventory Assessment Tool</a:t>
            </a:r>
            <a:endParaRPr lang="en-US" sz="2700">
              <a:cs typeface="Arial" panose="020B0604020202020204" pitchFamily="34" charset="0"/>
            </a:endParaRPr>
          </a:p>
        </p:txBody>
      </p:sp>
      <p:pic>
        <p:nvPicPr>
          <p:cNvPr id="7" name="Picture 6" descr="This is the standard banner for presentations. ">
            <a:extLst>
              <a:ext uri="{FF2B5EF4-FFF2-40B4-BE49-F238E27FC236}">
                <a16:creationId xmlns:a16="http://schemas.microsoft.com/office/drawing/2014/main" id="{BE867FB9-AFD2-8BF8-EE83-28903FF48B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137D6522-4339-367B-A9D6-052F8853EA6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Key Resources</a:t>
            </a:r>
          </a:p>
        </p:txBody>
      </p:sp>
    </p:spTree>
    <p:extLst>
      <p:ext uri="{BB962C8B-B14F-4D97-AF65-F5344CB8AC3E}">
        <p14:creationId xmlns:p14="http://schemas.microsoft.com/office/powerpoint/2010/main" val="223024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CED6A42-89B9-C951-7FD7-6E06224A6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061371"/>
              </p:ext>
            </p:extLst>
          </p:nvPr>
        </p:nvGraphicFramePr>
        <p:xfrm>
          <a:off x="366869" y="1552397"/>
          <a:ext cx="6479627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654729-8140-0D6F-7443-07B73A8DA5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599" r="21387" b="3"/>
          <a:stretch/>
        </p:blipFill>
        <p:spPr>
          <a:xfrm>
            <a:off x="7284421" y="1552396"/>
            <a:ext cx="4555060" cy="5041828"/>
          </a:xfrm>
          <a:prstGeom prst="rect">
            <a:avLst/>
          </a:prstGeom>
        </p:spPr>
      </p:pic>
      <p:pic>
        <p:nvPicPr>
          <p:cNvPr id="9" name="Picture 8" descr="This is the standard banner for presentations. ">
            <a:extLst>
              <a:ext uri="{FF2B5EF4-FFF2-40B4-BE49-F238E27FC236}">
                <a16:creationId xmlns:a16="http://schemas.microsoft.com/office/drawing/2014/main" id="{15D12409-21D7-875F-9E9C-F4D1046FA2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F61EA3FA-594E-745B-B08F-8748EC534C18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Why </a:t>
            </a: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Recapitalize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98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is slide depicts the official seal of the U.S. Department of Housing and Urban Development and presentation text. ">
            <a:extLst>
              <a:ext uri="{FF2B5EF4-FFF2-40B4-BE49-F238E27FC236}">
                <a16:creationId xmlns:a16="http://schemas.microsoft.com/office/drawing/2014/main" id="{969234C5-5C8E-034F-827C-BAE9DA4E3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26506A-C9B1-0C4D-95CA-3B9DD9B6F5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50" y="2745755"/>
            <a:ext cx="121793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77"/>
                <a:ea typeface="+mn-ea"/>
                <a:cs typeface="+mn-cs"/>
              </a:rPr>
              <a:t>Repositioning Options</a:t>
            </a:r>
          </a:p>
        </p:txBody>
      </p:sp>
    </p:spTree>
    <p:extLst>
      <p:ext uri="{BB962C8B-B14F-4D97-AF65-F5344CB8AC3E}">
        <p14:creationId xmlns:p14="http://schemas.microsoft.com/office/powerpoint/2010/main" val="316339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Public Housing Repositioning Options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3C47E9-2F3E-E2B9-9850-033F2EF4F674}"/>
              </a:ext>
            </a:extLst>
          </p:cNvPr>
          <p:cNvGrpSpPr/>
          <p:nvPr/>
        </p:nvGrpSpPr>
        <p:grpSpPr>
          <a:xfrm>
            <a:off x="1745529" y="1865662"/>
            <a:ext cx="9212347" cy="4313789"/>
            <a:chOff x="1027742" y="1175286"/>
            <a:chExt cx="7643207" cy="431378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750BB7D-17B6-A8A1-AB43-D5B94EDE4C8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4609417" y="3888624"/>
              <a:ext cx="236641" cy="817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E008698-27D3-0E63-398C-EE64A7601C8F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>
              <a:off x="4846058" y="3888624"/>
              <a:ext cx="2597228" cy="76514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C219DD-099C-A094-5207-77302FBF64D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042" y="3897702"/>
              <a:ext cx="2016294" cy="78568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7DAE632-D3B7-16B9-E089-19EC37604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1396" y="3897702"/>
              <a:ext cx="577646" cy="76896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7676E9-D07E-CAD3-8FDE-1038DECAD469}"/>
                </a:ext>
              </a:extLst>
            </p:cNvPr>
            <p:cNvGrpSpPr/>
            <p:nvPr/>
          </p:nvGrpSpPr>
          <p:grpSpPr>
            <a:xfrm>
              <a:off x="3572760" y="1175286"/>
              <a:ext cx="2559374" cy="1116641"/>
              <a:chOff x="3564684" y="4209704"/>
              <a:chExt cx="2559374" cy="1116641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4DC69FD-E75C-1E4B-C7E6-E76330712946}"/>
                  </a:ext>
                </a:extLst>
              </p:cNvPr>
              <p:cNvGrpSpPr/>
              <p:nvPr/>
            </p:nvGrpSpPr>
            <p:grpSpPr>
              <a:xfrm>
                <a:off x="3564684" y="4209704"/>
                <a:ext cx="2559374" cy="914400"/>
                <a:chOff x="8593885" y="4597001"/>
                <a:chExt cx="2559374" cy="914400"/>
              </a:xfrm>
            </p:grpSpPr>
            <p:pic>
              <p:nvPicPr>
                <p:cNvPr id="35" name="Graphic 34" descr="House">
                  <a:extLst>
                    <a:ext uri="{FF2B5EF4-FFF2-40B4-BE49-F238E27FC236}">
                      <a16:creationId xmlns:a16="http://schemas.microsoft.com/office/drawing/2014/main" id="{028291C3-5FD9-264B-4458-4B867B0A01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93885" y="459700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6" name="Graphic 35" descr="House">
                  <a:extLst>
                    <a:ext uri="{FF2B5EF4-FFF2-40B4-BE49-F238E27FC236}">
                      <a16:creationId xmlns:a16="http://schemas.microsoft.com/office/drawing/2014/main" id="{BB65CAB4-0DF8-949D-463A-372669F41F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38859" y="459700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7" name="Graphic 36" descr="House">
                  <a:extLst>
                    <a:ext uri="{FF2B5EF4-FFF2-40B4-BE49-F238E27FC236}">
                      <a16:creationId xmlns:a16="http://schemas.microsoft.com/office/drawing/2014/main" id="{C739107E-82F7-8DBD-6120-90D9F8B8C3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16372" y="4597001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3BC6D3-F875-A17C-0195-DFAC9971DECB}"/>
                  </a:ext>
                </a:extLst>
              </p:cNvPr>
              <p:cNvSpPr txBox="1"/>
              <p:nvPr/>
            </p:nvSpPr>
            <p:spPr>
              <a:xfrm>
                <a:off x="3564684" y="4957013"/>
                <a:ext cx="25375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+mn-lt"/>
                  </a:rPr>
                  <a:t>Public Housing Property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0B6D260-17B3-516D-A38A-6BD0FB97A286}"/>
                </a:ext>
              </a:extLst>
            </p:cNvPr>
            <p:cNvSpPr/>
            <p:nvPr/>
          </p:nvSpPr>
          <p:spPr>
            <a:xfrm>
              <a:off x="1027742" y="4653771"/>
              <a:ext cx="2300044" cy="835304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PBRA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Section 8 Project-Based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 Rental Assistance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0C9A5-D2A7-D191-EC06-73B97B21F2B1}"/>
                </a:ext>
              </a:extLst>
            </p:cNvPr>
            <p:cNvSpPr txBox="1"/>
            <p:nvPr/>
          </p:nvSpPr>
          <p:spPr>
            <a:xfrm>
              <a:off x="3070351" y="4705978"/>
              <a:ext cx="184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600" b="1">
                <a:latin typeface="+mn-lt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D97FD75-DAD1-4DF8-D581-96B4D7C66A9A}"/>
                </a:ext>
              </a:extLst>
            </p:cNvPr>
            <p:cNvSpPr/>
            <p:nvPr/>
          </p:nvSpPr>
          <p:spPr>
            <a:xfrm>
              <a:off x="3552173" y="4670487"/>
              <a:ext cx="2439062" cy="814210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PBV</a:t>
              </a:r>
            </a:p>
            <a:p>
              <a:pPr algn="ctr"/>
              <a:r>
                <a:rPr lang="en-US" b="1">
                  <a:solidFill>
                    <a:schemeClr val="tx1"/>
                  </a:solidFill>
                </a:rPr>
                <a:t>Section 8 Project-Based Voucher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E8A7C2A-9719-5FFF-6037-719B51526BB4}"/>
                </a:ext>
              </a:extLst>
            </p:cNvPr>
            <p:cNvCxnSpPr>
              <a:cxnSpLocks/>
              <a:stCxn id="26" idx="4"/>
              <a:endCxn id="31" idx="0"/>
            </p:cNvCxnSpPr>
            <p:nvPr/>
          </p:nvCxnSpPr>
          <p:spPr>
            <a:xfrm>
              <a:off x="6938967" y="3883026"/>
              <a:ext cx="504319" cy="77074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429AA06-7BB7-A7A6-73BE-B33BCA52BCD3}"/>
                </a:ext>
              </a:extLst>
            </p:cNvPr>
            <p:cNvSpPr/>
            <p:nvPr/>
          </p:nvSpPr>
          <p:spPr>
            <a:xfrm>
              <a:off x="1944133" y="2817148"/>
              <a:ext cx="1622554" cy="10676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FA8EB9-8043-EB77-B794-9CDB106EE97D}"/>
                </a:ext>
              </a:extLst>
            </p:cNvPr>
            <p:cNvSpPr txBox="1"/>
            <p:nvPr/>
          </p:nvSpPr>
          <p:spPr>
            <a:xfrm>
              <a:off x="2473156" y="3092011"/>
              <a:ext cx="559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RAD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880D1D-5307-EAD0-DE0A-2D67F418EA76}"/>
                </a:ext>
              </a:extLst>
            </p:cNvPr>
            <p:cNvSpPr/>
            <p:nvPr/>
          </p:nvSpPr>
          <p:spPr>
            <a:xfrm>
              <a:off x="4034781" y="2820967"/>
              <a:ext cx="1622554" cy="106765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FB504F-F4E6-970B-E5DB-F2993F3ADAE2}"/>
                </a:ext>
              </a:extLst>
            </p:cNvPr>
            <p:cNvSpPr txBox="1"/>
            <p:nvPr/>
          </p:nvSpPr>
          <p:spPr>
            <a:xfrm>
              <a:off x="4174516" y="3028512"/>
              <a:ext cx="13676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+mn-lt"/>
                </a:rPr>
                <a:t>Section 18</a:t>
              </a:r>
            </a:p>
            <a:p>
              <a:pPr algn="ctr"/>
              <a:r>
                <a:rPr lang="en-US">
                  <a:latin typeface="+mn-lt"/>
                </a:rPr>
                <a:t>Demo/Dispo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5D42ED-F8C7-7074-A84A-14F058E579EF}"/>
                </a:ext>
              </a:extLst>
            </p:cNvPr>
            <p:cNvSpPr/>
            <p:nvPr/>
          </p:nvSpPr>
          <p:spPr>
            <a:xfrm>
              <a:off x="6127690" y="2815369"/>
              <a:ext cx="1622554" cy="10676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C98964-8E5A-93CC-16EC-7119B1FD7A90}"/>
                </a:ext>
              </a:extLst>
            </p:cNvPr>
            <p:cNvSpPr txBox="1"/>
            <p:nvPr/>
          </p:nvSpPr>
          <p:spPr>
            <a:xfrm>
              <a:off x="6267373" y="2916097"/>
              <a:ext cx="13431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+mn-lt"/>
                </a:rPr>
                <a:t>Streamlined</a:t>
              </a:r>
            </a:p>
            <a:p>
              <a:pPr algn="ctr"/>
              <a:r>
                <a:rPr lang="en-US">
                  <a:latin typeface="+mn-lt"/>
                </a:rPr>
                <a:t>Voluntary </a:t>
              </a:r>
              <a:br>
                <a:rPr lang="en-US">
                  <a:latin typeface="+mn-lt"/>
                </a:rPr>
              </a:br>
              <a:r>
                <a:rPr lang="en-US">
                  <a:latin typeface="+mn-lt"/>
                </a:rPr>
                <a:t>Conversion*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634577D-3376-575D-BF2B-EDF865DDFD6E}"/>
                </a:ext>
              </a:extLst>
            </p:cNvPr>
            <p:cNvCxnSpPr>
              <a:cxnSpLocks/>
            </p:cNvCxnSpPr>
            <p:nvPr/>
          </p:nvCxnSpPr>
          <p:spPr>
            <a:xfrm>
              <a:off x="5402562" y="2257809"/>
              <a:ext cx="864811" cy="557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D609CFB-42F1-2AEF-268A-4106319CC460}"/>
                </a:ext>
              </a:extLst>
            </p:cNvPr>
            <p:cNvCxnSpPr>
              <a:cxnSpLocks/>
              <a:stCxn id="34" idx="2"/>
              <a:endCxn id="24" idx="0"/>
            </p:cNvCxnSpPr>
            <p:nvPr/>
          </p:nvCxnSpPr>
          <p:spPr>
            <a:xfrm>
              <a:off x="4841524" y="2291927"/>
              <a:ext cx="4534" cy="529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0F73725-1364-1F5A-0D16-2F7C198465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5034" y="2279872"/>
              <a:ext cx="917604" cy="6362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2D067D0-218E-F272-48B5-243D82139C4F}"/>
                </a:ext>
              </a:extLst>
            </p:cNvPr>
            <p:cNvSpPr/>
            <p:nvPr/>
          </p:nvSpPr>
          <p:spPr>
            <a:xfrm>
              <a:off x="6215622" y="4653770"/>
              <a:ext cx="2455327" cy="830927"/>
            </a:xfrm>
            <a:prstGeom prst="round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Section 8</a:t>
              </a:r>
              <a:br>
                <a:rPr lang="en-US" b="1"/>
              </a:br>
              <a:r>
                <a:rPr lang="en-US" b="1"/>
                <a:t>Tenant-Based Voucher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1542E87-E1DF-F05D-92EE-70CAAB9AC113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 flipH="1">
              <a:off x="4609417" y="3883026"/>
              <a:ext cx="2329550" cy="822952"/>
            </a:xfrm>
            <a:prstGeom prst="straightConnector1">
              <a:avLst/>
            </a:prstGeom>
            <a:ln w="12700">
              <a:solidFill>
                <a:schemeClr val="accent1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5320D9-1156-4564-7966-38D454C11EDA}"/>
              </a:ext>
            </a:extLst>
          </p:cNvPr>
          <p:cNvSpPr txBox="1"/>
          <p:nvPr/>
        </p:nvSpPr>
        <p:spPr>
          <a:xfrm>
            <a:off x="5681071" y="6292036"/>
            <a:ext cx="566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1200">
                <a:latin typeface="+mn-lt"/>
              </a:rPr>
              <a:t>*   Under Voluntary Conversion tenant protection vouchers must first be offered to residents as tenant-based assistance but may be project-based with tenant consent.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8F799B-C0A8-1171-9204-7ECAFDFBB4DA}"/>
              </a:ext>
            </a:extLst>
          </p:cNvPr>
          <p:cNvSpPr txBox="1"/>
          <p:nvPr/>
        </p:nvSpPr>
        <p:spPr>
          <a:xfrm>
            <a:off x="968119" y="3081162"/>
            <a:ext cx="461665" cy="16778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>
                <a:latin typeface="+mn-lt"/>
              </a:rPr>
              <a:t>Conversion Tool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09FE3D-F887-BA5C-E7E9-2DD65C7FC948}"/>
              </a:ext>
            </a:extLst>
          </p:cNvPr>
          <p:cNvSpPr txBox="1"/>
          <p:nvPr/>
        </p:nvSpPr>
        <p:spPr>
          <a:xfrm>
            <a:off x="971031" y="4809775"/>
            <a:ext cx="461665" cy="16778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>
                <a:latin typeface="+mn-lt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357985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What is RAD?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51DDB-0CC6-AD68-CA73-EE4403AB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2" y="1825625"/>
            <a:ext cx="6573253" cy="2749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RAD allows PHAs to convert their Section 9 ACC to a Section 8 Project-based Voucher (PBV) or Project-based Rental Assistance (PBRA) contract. This is a powerful tool to preserve and improve public housing properties.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2316FF-7246-F638-756F-B375F09A7E4D}"/>
              </a:ext>
            </a:extLst>
          </p:cNvPr>
          <p:cNvSpPr txBox="1"/>
          <p:nvPr/>
        </p:nvSpPr>
        <p:spPr>
          <a:xfrm>
            <a:off x="7880537" y="5253633"/>
            <a:ext cx="3621804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/>
              <a:t>RAD helped redevelop 144 apartments at the Lakeview Towers Extension in Baltimore, MD.</a:t>
            </a:r>
          </a:p>
        </p:txBody>
      </p:sp>
      <p:pic>
        <p:nvPicPr>
          <p:cNvPr id="1026" name="Picture 2" descr="Housing Authority of Baltimore City, MD | Public Housing and Section 8">
            <a:extLst>
              <a:ext uri="{FF2B5EF4-FFF2-40B4-BE49-F238E27FC236}">
                <a16:creationId xmlns:a16="http://schemas.microsoft.com/office/drawing/2014/main" id="{605C97D2-0F1C-5BE5-EEBF-3A2D55D0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51" y="1614224"/>
            <a:ext cx="3939576" cy="36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8A559B-0023-3210-B21D-BA0C99B8D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59" y="4518591"/>
            <a:ext cx="2221158" cy="1901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EB564E-849E-AEAE-1846-2DBE1C873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311" y="4529780"/>
            <a:ext cx="1988657" cy="1895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47A440-35B5-A247-9834-ED64A6365F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462" y="4521623"/>
            <a:ext cx="1851475" cy="18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9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is is the standard banner for presentations. ">
            <a:extLst>
              <a:ext uri="{FF2B5EF4-FFF2-40B4-BE49-F238E27FC236}">
                <a16:creationId xmlns:a16="http://schemas.microsoft.com/office/drawing/2014/main" id="{A227B875-89AB-162D-2A05-61D787717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AC0D6F5B-BF49-4B32-6671-7DE196AE9B09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RAD Key Features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B2BB00B-D5A0-E70E-3788-B3B9E89CE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503690"/>
              </p:ext>
            </p:extLst>
          </p:nvPr>
        </p:nvGraphicFramePr>
        <p:xfrm>
          <a:off x="1108841" y="1449169"/>
          <a:ext cx="9475076" cy="4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168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the standard banner for presentations. 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62E9B2-D79E-928A-E6A6-8BA8669E5110}"/>
              </a:ext>
            </a:extLst>
          </p:cNvPr>
          <p:cNvSpPr txBox="1">
            <a:spLocks/>
          </p:cNvSpPr>
          <p:nvPr/>
        </p:nvSpPr>
        <p:spPr>
          <a:xfrm>
            <a:off x="530772" y="313820"/>
            <a:ext cx="1113045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Section 18 Disposition and Demolition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51DDB-0CC6-AD68-CA73-EE4403AB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354937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“Section 18” refers to the authority under which PHAs can demolish or dispose of (sell) public housing property</a:t>
            </a:r>
          </a:p>
          <a:p>
            <a:r>
              <a:rPr lang="en-US" dirty="0"/>
              <a:t>A property must meet Section 18 criteria to be eligible (not all properties qualify)</a:t>
            </a:r>
          </a:p>
          <a:p>
            <a:r>
              <a:rPr lang="en-US" dirty="0"/>
              <a:t>Following a Section 18 approval from HUD, the PHA is eligible for new “Tenant Protection Vouchers” (TPVs) to replace the affordable housing assistance</a:t>
            </a:r>
          </a:p>
          <a:p>
            <a:r>
              <a:rPr lang="en-US" dirty="0"/>
              <a:t>The Tenant Protection Voucher assistance can be tenant-based or project-based (i.e. Project-based Voucher) at full Fair Market Rent levels</a:t>
            </a:r>
          </a:p>
          <a:p>
            <a:r>
              <a:rPr lang="en-US" dirty="0"/>
              <a:t>HOTMA (2016) made it easier for PHAs to project-base vouchers on former public housing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See PIH Notice 2021-07</a:t>
            </a:r>
          </a:p>
        </p:txBody>
      </p:sp>
    </p:spTree>
    <p:extLst>
      <p:ext uri="{BB962C8B-B14F-4D97-AF65-F5344CB8AC3E}">
        <p14:creationId xmlns:p14="http://schemas.microsoft.com/office/powerpoint/2010/main" val="54230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13ab0a-f15f-4e80-8cd1-da13e0cb9bc4">
      <Terms xmlns="http://schemas.microsoft.com/office/infopath/2007/PartnerControls"/>
    </lcf76f155ced4ddcb4097134ff3c332f>
    <TaxCatchAll xmlns="27709681-65fb-483d-93a4-8774cba6a9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9CC7B24E62B4E8E1BBF3D9020F46D" ma:contentTypeVersion="10" ma:contentTypeDescription="Create a new document." ma:contentTypeScope="" ma:versionID="8fcd82088ab1b5ce2a9c446e2a9e222b">
  <xsd:schema xmlns:xsd="http://www.w3.org/2001/XMLSchema" xmlns:xs="http://www.w3.org/2001/XMLSchema" xmlns:p="http://schemas.microsoft.com/office/2006/metadata/properties" xmlns:ns2="2013ab0a-f15f-4e80-8cd1-da13e0cb9bc4" xmlns:ns3="27709681-65fb-483d-93a4-8774cba6a9ab" targetNamespace="http://schemas.microsoft.com/office/2006/metadata/properties" ma:root="true" ma:fieldsID="40146be51e0b04e02136d3b468b075a0" ns2:_="" ns3:_="">
    <xsd:import namespace="2013ab0a-f15f-4e80-8cd1-da13e0cb9bc4"/>
    <xsd:import namespace="27709681-65fb-483d-93a4-8774cba6a9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3ab0a-f15f-4e80-8cd1-da13e0cb9b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8ad26c7-5542-4eee-b3ec-aeac87adbb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09681-65fb-483d-93a4-8774cba6a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19dd701-1325-4d9d-81c5-b8f698e2966f}" ma:internalName="TaxCatchAll" ma:showField="CatchAllData" ma:web="27709681-65fb-483d-93a4-8774cba6a9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F18514-043F-4E72-8A08-8E8BE1916CF2}">
  <ds:schemaRefs>
    <ds:schemaRef ds:uri="http://schemas.microsoft.com/office/infopath/2007/PartnerControls"/>
    <ds:schemaRef ds:uri="http://schemas.microsoft.com/office/2006/documentManagement/types"/>
    <ds:schemaRef ds:uri="2013ab0a-f15f-4e80-8cd1-da13e0cb9bc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27709681-65fb-483d-93a4-8774cba6a9a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D611BB-286B-4BE6-A654-1D3343EE20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3ab0a-f15f-4e80-8cd1-da13e0cb9bc4"/>
    <ds:schemaRef ds:uri="27709681-65fb-483d-93a4-8774cba6a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FCF34C-5B39-43BD-A286-20C526127E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2699</Words>
  <Application>Microsoft Office PowerPoint</Application>
  <PresentationFormat>Widescreen</PresentationFormat>
  <Paragraphs>441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Baskerville Old Face</vt:lpstr>
      <vt:lpstr>Calibri</vt:lpstr>
      <vt:lpstr>Calibri Light</vt:lpstr>
      <vt:lpstr>Times New Roman</vt:lpstr>
      <vt:lpstr>Wingdings</vt:lpstr>
      <vt:lpstr>Office Theme</vt:lpstr>
      <vt:lpstr>PowerPoint Presentation</vt:lpstr>
      <vt:lpstr>Part 2: RAD + Other Repositioning Options</vt:lpstr>
      <vt:lpstr>PowerPoint Presentation</vt:lpstr>
      <vt:lpstr>PowerPoint Presentation</vt:lpstr>
      <vt:lpstr>Repositioning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choose?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Herkimer Housing Authority (aka Stone Ridge Residences)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Mise, Brandon D</dc:creator>
  <cp:lastModifiedBy>Lavy, William A</cp:lastModifiedBy>
  <cp:revision>3</cp:revision>
  <dcterms:created xsi:type="dcterms:W3CDTF">2020-10-21T13:47:44Z</dcterms:created>
  <dcterms:modified xsi:type="dcterms:W3CDTF">2022-11-04T19:31:13Z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0x010100AD49CC7B24E62B4E8E1BBF3D9020F46D</vt:lpwstr>
  </property>
  <property fmtid="{D5CDD505-2E9C-101B-9397-08002B2CF9AE}" pid="3" name="MediaServiceImageTags">
    <vt:lpwstr/>
  </property>
</Properties>
</file>